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57" r:id="rId3"/>
    <p:sldId id="258" r:id="rId4"/>
    <p:sldId id="260" r:id="rId5"/>
    <p:sldId id="269" r:id="rId6"/>
    <p:sldId id="270" r:id="rId7"/>
    <p:sldId id="271" r:id="rId8"/>
    <p:sldId id="332" r:id="rId9"/>
    <p:sldId id="272" r:id="rId10"/>
    <p:sldId id="273" r:id="rId11"/>
    <p:sldId id="274" r:id="rId12"/>
    <p:sldId id="348" r:id="rId13"/>
    <p:sldId id="334" r:id="rId14"/>
    <p:sldId id="335" r:id="rId15"/>
    <p:sldId id="336" r:id="rId16"/>
    <p:sldId id="337" r:id="rId17"/>
    <p:sldId id="338" r:id="rId18"/>
    <p:sldId id="315" r:id="rId19"/>
    <p:sldId id="339" r:id="rId20"/>
    <p:sldId id="340" r:id="rId21"/>
    <p:sldId id="341" r:id="rId22"/>
    <p:sldId id="342" r:id="rId23"/>
    <p:sldId id="344" r:id="rId24"/>
    <p:sldId id="343" r:id="rId25"/>
    <p:sldId id="345" r:id="rId26"/>
    <p:sldId id="346" r:id="rId27"/>
    <p:sldId id="347" r:id="rId28"/>
    <p:sldId id="279" r:id="rId29"/>
    <p:sldId id="410" r:id="rId30"/>
    <p:sldId id="411" r:id="rId31"/>
    <p:sldId id="412" r:id="rId32"/>
    <p:sldId id="413" r:id="rId33"/>
    <p:sldId id="403" r:id="rId34"/>
    <p:sldId id="404" r:id="rId35"/>
    <p:sldId id="405" r:id="rId36"/>
    <p:sldId id="406" r:id="rId37"/>
    <p:sldId id="407" r:id="rId38"/>
    <p:sldId id="408" r:id="rId39"/>
    <p:sldId id="409" r:id="rId40"/>
    <p:sldId id="414" r:id="rId41"/>
    <p:sldId id="415" r:id="rId42"/>
    <p:sldId id="416" r:id="rId43"/>
    <p:sldId id="417" r:id="rId44"/>
    <p:sldId id="418" r:id="rId45"/>
    <p:sldId id="419" r:id="rId46"/>
    <p:sldId id="420" r:id="rId47"/>
    <p:sldId id="421" r:id="rId48"/>
    <p:sldId id="401" r:id="rId49"/>
    <p:sldId id="426" r:id="rId50"/>
    <p:sldId id="423" r:id="rId51"/>
    <p:sldId id="424" r:id="rId52"/>
    <p:sldId id="427" r:id="rId53"/>
    <p:sldId id="262" r:id="rId54"/>
    <p:sldId id="263" r:id="rId55"/>
    <p:sldId id="264" r:id="rId56"/>
    <p:sldId id="265" r:id="rId57"/>
    <p:sldId id="266" r:id="rId58"/>
    <p:sldId id="267" r:id="rId59"/>
    <p:sldId id="268" r:id="rId6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22" autoAdjust="0"/>
    <p:restoredTop sz="94718" autoAdjust="0"/>
  </p:normalViewPr>
  <p:slideViewPr>
    <p:cSldViewPr snapToGrid="0">
      <p:cViewPr varScale="1">
        <p:scale>
          <a:sx n="92" d="100"/>
          <a:sy n="92" d="100"/>
        </p:scale>
        <p:origin x="968" y="176"/>
      </p:cViewPr>
      <p:guideLst/>
    </p:cSldViewPr>
  </p:slideViewPr>
  <p:outlineViewPr>
    <p:cViewPr>
      <p:scale>
        <a:sx n="33" d="100"/>
        <a:sy n="33" d="100"/>
      </p:scale>
      <p:origin x="0" y="-10320"/>
    </p:cViewPr>
  </p:outlineViewPr>
  <p:notesTextViewPr>
    <p:cViewPr>
      <p:scale>
        <a:sx n="1" d="1"/>
        <a:sy n="1" d="1"/>
      </p:scale>
      <p:origin x="0" y="0"/>
    </p:cViewPr>
  </p:notesTextViewPr>
  <p:notesViewPr>
    <p:cSldViewPr snapToGrid="0">
      <p:cViewPr varScale="1">
        <p:scale>
          <a:sx n="53" d="100"/>
          <a:sy n="53" d="100"/>
        </p:scale>
        <p:origin x="2648" y="5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1">
  <dgm:title val=""/>
  <dgm:desc val=""/>
  <dgm:catLst>
    <dgm:cat type="accent6" pri="11400"/>
  </dgm:catLst>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node0">
    <dgm:fillClrLst meth="cycle">
      <a:schemeClr val="accent6">
        <a:shade val="60000"/>
      </a:schemeClr>
    </dgm:fillClrLst>
    <dgm:linClrLst meth="repeat">
      <a:schemeClr val="lt1"/>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5037825-470E-4142-BE01-C0452233F67F}" type="doc">
      <dgm:prSet loTypeId="urn:microsoft.com/office/officeart/2005/8/layout/vProcess5" loCatId="process" qsTypeId="urn:microsoft.com/office/officeart/2005/8/quickstyle/simple3#1" qsCatId="simple" csTypeId="urn:microsoft.com/office/officeart/2005/8/colors/colorful3#1" csCatId="colorful" phldr="1"/>
      <dgm:spPr/>
      <dgm:t>
        <a:bodyPr/>
        <a:lstStyle/>
        <a:p>
          <a:endParaRPr lang="pl-PL"/>
        </a:p>
      </dgm:t>
    </dgm:pt>
    <dgm:pt modelId="{4A36E7F6-0210-416C-9DF7-A999530AAB09}">
      <dgm:prSet phldrT="[Tekst]" custT="1"/>
      <dgm:spPr/>
      <dgm:t>
        <a:bodyPr anchor="t"/>
        <a:lstStyle/>
        <a:p>
          <a:pPr algn="l"/>
          <a:r>
            <a:rPr lang="en-US" sz="2600" b="1" dirty="0">
              <a:latin typeface="Arial" pitchFamily="34" charset="0"/>
              <a:cs typeface="Arial" pitchFamily="34" charset="0"/>
            </a:rPr>
            <a:t>Study </a:t>
          </a:r>
          <a:r>
            <a:rPr lang="en-US" sz="2600" b="1" dirty="0">
              <a:solidFill>
                <a:schemeClr val="tx1"/>
              </a:solidFill>
              <a:latin typeface="Arial" pitchFamily="34" charset="0"/>
              <a:cs typeface="Arial" pitchFamily="34" charset="0"/>
            </a:rPr>
            <a:t>Starts</a:t>
          </a:r>
          <a:r>
            <a:rPr lang="en-US" sz="2600" dirty="0">
              <a:latin typeface="Arial" pitchFamily="34" charset="0"/>
              <a:cs typeface="Arial" pitchFamily="34" charset="0"/>
            </a:rPr>
            <a:t>: </a:t>
          </a:r>
          <a:r>
            <a:rPr lang="pl-PL" sz="2600" dirty="0">
              <a:latin typeface="Arial" pitchFamily="34" charset="0"/>
              <a:cs typeface="Arial" pitchFamily="34" charset="0"/>
            </a:rPr>
            <a:t> </a:t>
          </a:r>
          <a:r>
            <a:rPr lang="en-US" sz="2400" dirty="0">
              <a:latin typeface="Arial" pitchFamily="34" charset="0"/>
              <a:cs typeface="Arial" pitchFamily="34" charset="0"/>
            </a:rPr>
            <a:t>May 19, 2017 - </a:t>
          </a:r>
          <a:r>
            <a:rPr lang="en-US" sz="1600" b="1" dirty="0">
              <a:latin typeface="Arial" pitchFamily="34" charset="0"/>
              <a:cs typeface="Arial" pitchFamily="34" charset="0"/>
            </a:rPr>
            <a:t>SYMPOSIUM</a:t>
          </a:r>
          <a:r>
            <a:rPr lang="en-US" sz="2400" dirty="0"/>
            <a:t> </a:t>
          </a:r>
          <a:endParaRPr lang="pl-PL" sz="2400" dirty="0"/>
        </a:p>
      </dgm:t>
    </dgm:pt>
    <dgm:pt modelId="{21C4D806-C9F3-45E7-A971-B58A78406C6B}" type="parTrans" cxnId="{A32BAE25-0EB0-44BE-9AD9-D0CBBB018D0E}">
      <dgm:prSet/>
      <dgm:spPr/>
      <dgm:t>
        <a:bodyPr/>
        <a:lstStyle/>
        <a:p>
          <a:endParaRPr lang="pl-PL"/>
        </a:p>
      </dgm:t>
    </dgm:pt>
    <dgm:pt modelId="{47885A47-AA37-4682-BC80-B80D3DE1951B}" type="sibTrans" cxnId="{A32BAE25-0EB0-44BE-9AD9-D0CBBB018D0E}">
      <dgm:prSet/>
      <dgm:spPr>
        <a:solidFill>
          <a:srgbClr val="0070C0">
            <a:alpha val="90000"/>
          </a:srgbClr>
        </a:solidFill>
      </dgm:spPr>
      <dgm:t>
        <a:bodyPr/>
        <a:lstStyle/>
        <a:p>
          <a:endParaRPr lang="pl-PL"/>
        </a:p>
      </dgm:t>
    </dgm:pt>
    <dgm:pt modelId="{4FB510A1-5B92-48DE-90F4-2444240BB550}">
      <dgm:prSet phldrT="[Tekst]" custT="1"/>
      <dgm:spPr/>
      <dgm:t>
        <a:bodyPr anchor="t"/>
        <a:lstStyle/>
        <a:p>
          <a:pPr algn="ctr"/>
          <a:r>
            <a:rPr lang="pl-PL" sz="2400" b="1" dirty="0" err="1"/>
            <a:t>Study</a:t>
          </a:r>
          <a:r>
            <a:rPr lang="pl-PL" sz="2400" b="1" dirty="0"/>
            <a:t> </a:t>
          </a:r>
          <a:r>
            <a:rPr lang="pl-PL" sz="2400" b="1" dirty="0" err="1"/>
            <a:t>Completion</a:t>
          </a:r>
          <a:r>
            <a:rPr lang="pl-PL" sz="2400" dirty="0"/>
            <a:t>: </a:t>
          </a:r>
          <a:r>
            <a:rPr lang="pl-PL" sz="2400" dirty="0" err="1"/>
            <a:t>December</a:t>
          </a:r>
          <a:r>
            <a:rPr lang="pl-PL" sz="2400" dirty="0"/>
            <a:t> 2017</a:t>
          </a:r>
        </a:p>
      </dgm:t>
    </dgm:pt>
    <dgm:pt modelId="{90BB938B-A01A-4405-8A12-D0B09BE81E41}" type="parTrans" cxnId="{2B5EF208-F4C1-4CC7-B3C0-13E499F790BA}">
      <dgm:prSet/>
      <dgm:spPr/>
      <dgm:t>
        <a:bodyPr/>
        <a:lstStyle/>
        <a:p>
          <a:endParaRPr lang="pl-PL"/>
        </a:p>
      </dgm:t>
    </dgm:pt>
    <dgm:pt modelId="{4B503ADC-6E87-4518-A2C3-F0B35A136E15}" type="sibTrans" cxnId="{2B5EF208-F4C1-4CC7-B3C0-13E499F790BA}">
      <dgm:prSet/>
      <dgm:spPr/>
      <dgm:t>
        <a:bodyPr/>
        <a:lstStyle/>
        <a:p>
          <a:endParaRPr lang="pl-PL"/>
        </a:p>
      </dgm:t>
    </dgm:pt>
    <dgm:pt modelId="{89D073B7-94EE-42A7-B4ED-764BED210F10}">
      <dgm:prSet phldrT="[Tekst]" custT="1"/>
      <dgm:spPr/>
      <dgm:t>
        <a:bodyPr/>
        <a:lstStyle/>
        <a:p>
          <a:pPr algn="ctr"/>
          <a:r>
            <a:rPr lang="pl-PL" sz="2400" b="1" dirty="0" err="1"/>
            <a:t>Primary</a:t>
          </a:r>
          <a:r>
            <a:rPr lang="pl-PL" sz="2400" b="1" dirty="0"/>
            <a:t> </a:t>
          </a:r>
          <a:r>
            <a:rPr lang="pl-PL" sz="2400" b="1" dirty="0" err="1"/>
            <a:t>Completion</a:t>
          </a:r>
          <a:r>
            <a:rPr lang="pl-PL" sz="2400" b="1" dirty="0"/>
            <a:t>: </a:t>
          </a:r>
          <a:r>
            <a:rPr lang="pl-PL" sz="2400" dirty="0" err="1"/>
            <a:t>September</a:t>
          </a:r>
          <a:r>
            <a:rPr lang="pl-PL" sz="2400" dirty="0"/>
            <a:t>  2017</a:t>
          </a:r>
        </a:p>
        <a:p>
          <a:pPr algn="ctr"/>
          <a:r>
            <a:rPr lang="pl-PL" sz="2400" dirty="0"/>
            <a:t> </a:t>
          </a:r>
        </a:p>
        <a:p>
          <a:pPr algn="ctr"/>
          <a:endParaRPr lang="pl-PL" sz="2400" dirty="0"/>
        </a:p>
      </dgm:t>
    </dgm:pt>
    <dgm:pt modelId="{5532791B-2FE2-4AE2-82B1-15850CB8975C}" type="sibTrans" cxnId="{5DA0F3CC-BCA4-469D-8B5B-EE8A79EE084B}">
      <dgm:prSet/>
      <dgm:spPr>
        <a:solidFill>
          <a:srgbClr val="7030A0">
            <a:alpha val="90000"/>
          </a:srgbClr>
        </a:solidFill>
      </dgm:spPr>
      <dgm:t>
        <a:bodyPr/>
        <a:lstStyle/>
        <a:p>
          <a:endParaRPr lang="pl-PL"/>
        </a:p>
      </dgm:t>
    </dgm:pt>
    <dgm:pt modelId="{1B746704-D23F-4F1B-B6D1-E006965F25B0}" type="parTrans" cxnId="{5DA0F3CC-BCA4-469D-8B5B-EE8A79EE084B}">
      <dgm:prSet/>
      <dgm:spPr/>
      <dgm:t>
        <a:bodyPr/>
        <a:lstStyle/>
        <a:p>
          <a:endParaRPr lang="pl-PL"/>
        </a:p>
      </dgm:t>
    </dgm:pt>
    <dgm:pt modelId="{EADD0723-C574-498A-B404-25BFD754804F}" type="pres">
      <dgm:prSet presAssocID="{35037825-470E-4142-BE01-C0452233F67F}" presName="outerComposite" presStyleCnt="0">
        <dgm:presLayoutVars>
          <dgm:chMax val="5"/>
          <dgm:dir/>
          <dgm:resizeHandles val="exact"/>
        </dgm:presLayoutVars>
      </dgm:prSet>
      <dgm:spPr/>
    </dgm:pt>
    <dgm:pt modelId="{A5EF3182-B222-4426-895E-00C408EAD336}" type="pres">
      <dgm:prSet presAssocID="{35037825-470E-4142-BE01-C0452233F67F}" presName="dummyMaxCanvas" presStyleCnt="0">
        <dgm:presLayoutVars/>
      </dgm:prSet>
      <dgm:spPr/>
    </dgm:pt>
    <dgm:pt modelId="{544197B3-96F2-441C-A78E-441BA3E7385C}" type="pres">
      <dgm:prSet presAssocID="{35037825-470E-4142-BE01-C0452233F67F}" presName="ThreeNodes_1" presStyleLbl="node1" presStyleIdx="0" presStyleCnt="3" custScaleX="109146" custLinFactNeighborX="2212" custLinFactNeighborY="-3765">
        <dgm:presLayoutVars>
          <dgm:bulletEnabled val="1"/>
        </dgm:presLayoutVars>
      </dgm:prSet>
      <dgm:spPr/>
    </dgm:pt>
    <dgm:pt modelId="{1000D37E-B90B-4105-995B-9760869886F1}" type="pres">
      <dgm:prSet presAssocID="{35037825-470E-4142-BE01-C0452233F67F}" presName="ThreeNodes_2" presStyleLbl="node1" presStyleIdx="1" presStyleCnt="3" custScaleX="107514">
        <dgm:presLayoutVars>
          <dgm:bulletEnabled val="1"/>
        </dgm:presLayoutVars>
      </dgm:prSet>
      <dgm:spPr/>
    </dgm:pt>
    <dgm:pt modelId="{DA5090B2-02E9-48C5-A0A9-12CB26EE2D21}" type="pres">
      <dgm:prSet presAssocID="{35037825-470E-4142-BE01-C0452233F67F}" presName="ThreeNodes_3" presStyleLbl="node1" presStyleIdx="2" presStyleCnt="3" custScaleX="100679" custScaleY="96093" custLinFactNeighborX="-5195" custLinFactNeighborY="-5648">
        <dgm:presLayoutVars>
          <dgm:bulletEnabled val="1"/>
        </dgm:presLayoutVars>
      </dgm:prSet>
      <dgm:spPr/>
    </dgm:pt>
    <dgm:pt modelId="{11910B57-8694-45DB-9F44-48A1AD598E06}" type="pres">
      <dgm:prSet presAssocID="{35037825-470E-4142-BE01-C0452233F67F}" presName="ThreeConn_1-2" presStyleLbl="fgAccFollowNode1" presStyleIdx="0" presStyleCnt="2">
        <dgm:presLayoutVars>
          <dgm:bulletEnabled val="1"/>
        </dgm:presLayoutVars>
      </dgm:prSet>
      <dgm:spPr/>
    </dgm:pt>
    <dgm:pt modelId="{F3D37460-16C7-4416-A3D5-896E1C0B283A}" type="pres">
      <dgm:prSet presAssocID="{35037825-470E-4142-BE01-C0452233F67F}" presName="ThreeConn_2-3" presStyleLbl="fgAccFollowNode1" presStyleIdx="1" presStyleCnt="2">
        <dgm:presLayoutVars>
          <dgm:bulletEnabled val="1"/>
        </dgm:presLayoutVars>
      </dgm:prSet>
      <dgm:spPr/>
    </dgm:pt>
    <dgm:pt modelId="{B5624364-5B19-4BC9-BC34-0FABABEFFE79}" type="pres">
      <dgm:prSet presAssocID="{35037825-470E-4142-BE01-C0452233F67F}" presName="ThreeNodes_1_text" presStyleLbl="node1" presStyleIdx="2" presStyleCnt="3">
        <dgm:presLayoutVars>
          <dgm:bulletEnabled val="1"/>
        </dgm:presLayoutVars>
      </dgm:prSet>
      <dgm:spPr/>
    </dgm:pt>
    <dgm:pt modelId="{A72A98F6-75C8-4017-80B9-C9B0FD056CA6}" type="pres">
      <dgm:prSet presAssocID="{35037825-470E-4142-BE01-C0452233F67F}" presName="ThreeNodes_2_text" presStyleLbl="node1" presStyleIdx="2" presStyleCnt="3">
        <dgm:presLayoutVars>
          <dgm:bulletEnabled val="1"/>
        </dgm:presLayoutVars>
      </dgm:prSet>
      <dgm:spPr/>
    </dgm:pt>
    <dgm:pt modelId="{396C4E39-0F1D-4ABA-86F2-2C05DB81CBE6}" type="pres">
      <dgm:prSet presAssocID="{35037825-470E-4142-BE01-C0452233F67F}" presName="ThreeNodes_3_text" presStyleLbl="node1" presStyleIdx="2" presStyleCnt="3">
        <dgm:presLayoutVars>
          <dgm:bulletEnabled val="1"/>
        </dgm:presLayoutVars>
      </dgm:prSet>
      <dgm:spPr/>
    </dgm:pt>
  </dgm:ptLst>
  <dgm:cxnLst>
    <dgm:cxn modelId="{2B5EF208-F4C1-4CC7-B3C0-13E499F790BA}" srcId="{35037825-470E-4142-BE01-C0452233F67F}" destId="{4FB510A1-5B92-48DE-90F4-2444240BB550}" srcOrd="2" destOrd="0" parTransId="{90BB938B-A01A-4405-8A12-D0B09BE81E41}" sibTransId="{4B503ADC-6E87-4518-A2C3-F0B35A136E15}"/>
    <dgm:cxn modelId="{A32BAE25-0EB0-44BE-9AD9-D0CBBB018D0E}" srcId="{35037825-470E-4142-BE01-C0452233F67F}" destId="{4A36E7F6-0210-416C-9DF7-A999530AAB09}" srcOrd="0" destOrd="0" parTransId="{21C4D806-C9F3-45E7-A971-B58A78406C6B}" sibTransId="{47885A47-AA37-4682-BC80-B80D3DE1951B}"/>
    <dgm:cxn modelId="{5CFFA469-4779-4485-98A9-9A9B7FC8C8C6}" type="presOf" srcId="{4FB510A1-5B92-48DE-90F4-2444240BB550}" destId="{396C4E39-0F1D-4ABA-86F2-2C05DB81CBE6}" srcOrd="1" destOrd="0" presId="urn:microsoft.com/office/officeart/2005/8/layout/vProcess5"/>
    <dgm:cxn modelId="{E2462E7D-5B7A-4807-AFA9-72F76FD6E139}" type="presOf" srcId="{5532791B-2FE2-4AE2-82B1-15850CB8975C}" destId="{F3D37460-16C7-4416-A3D5-896E1C0B283A}" srcOrd="0" destOrd="0" presId="urn:microsoft.com/office/officeart/2005/8/layout/vProcess5"/>
    <dgm:cxn modelId="{28033698-476E-445D-A9EB-FD104B835CB9}" type="presOf" srcId="{89D073B7-94EE-42A7-B4ED-764BED210F10}" destId="{1000D37E-B90B-4105-995B-9760869886F1}" srcOrd="0" destOrd="0" presId="urn:microsoft.com/office/officeart/2005/8/layout/vProcess5"/>
    <dgm:cxn modelId="{CF8828A4-8FBA-4B26-A4D8-937A85B689D9}" type="presOf" srcId="{4A36E7F6-0210-416C-9DF7-A999530AAB09}" destId="{B5624364-5B19-4BC9-BC34-0FABABEFFE79}" srcOrd="1" destOrd="0" presId="urn:microsoft.com/office/officeart/2005/8/layout/vProcess5"/>
    <dgm:cxn modelId="{DD9E58B4-65E8-4BFE-B719-FD64288E6FB3}" type="presOf" srcId="{4FB510A1-5B92-48DE-90F4-2444240BB550}" destId="{DA5090B2-02E9-48C5-A0A9-12CB26EE2D21}" srcOrd="0" destOrd="0" presId="urn:microsoft.com/office/officeart/2005/8/layout/vProcess5"/>
    <dgm:cxn modelId="{3D6643BD-D4E6-4BC1-9CE4-341BF28E78FA}" type="presOf" srcId="{4A36E7F6-0210-416C-9DF7-A999530AAB09}" destId="{544197B3-96F2-441C-A78E-441BA3E7385C}" srcOrd="0" destOrd="0" presId="urn:microsoft.com/office/officeart/2005/8/layout/vProcess5"/>
    <dgm:cxn modelId="{854444C5-3629-4592-AD64-5CB8841F50E7}" type="presOf" srcId="{47885A47-AA37-4682-BC80-B80D3DE1951B}" destId="{11910B57-8694-45DB-9F44-48A1AD598E06}" srcOrd="0" destOrd="0" presId="urn:microsoft.com/office/officeart/2005/8/layout/vProcess5"/>
    <dgm:cxn modelId="{5DA0F3CC-BCA4-469D-8B5B-EE8A79EE084B}" srcId="{35037825-470E-4142-BE01-C0452233F67F}" destId="{89D073B7-94EE-42A7-B4ED-764BED210F10}" srcOrd="1" destOrd="0" parTransId="{1B746704-D23F-4F1B-B6D1-E006965F25B0}" sibTransId="{5532791B-2FE2-4AE2-82B1-15850CB8975C}"/>
    <dgm:cxn modelId="{E04A8AD9-AF8C-4E97-B6CD-A336E4373FFC}" type="presOf" srcId="{35037825-470E-4142-BE01-C0452233F67F}" destId="{EADD0723-C574-498A-B404-25BFD754804F}" srcOrd="0" destOrd="0" presId="urn:microsoft.com/office/officeart/2005/8/layout/vProcess5"/>
    <dgm:cxn modelId="{16DB31FD-1DF9-4993-A068-36EE6F85EFD5}" type="presOf" srcId="{89D073B7-94EE-42A7-B4ED-764BED210F10}" destId="{A72A98F6-75C8-4017-80B9-C9B0FD056CA6}" srcOrd="1" destOrd="0" presId="urn:microsoft.com/office/officeart/2005/8/layout/vProcess5"/>
    <dgm:cxn modelId="{D51D7A7C-A88C-407C-B4C1-B56545A842B4}" type="presParOf" srcId="{EADD0723-C574-498A-B404-25BFD754804F}" destId="{A5EF3182-B222-4426-895E-00C408EAD336}" srcOrd="0" destOrd="0" presId="urn:microsoft.com/office/officeart/2005/8/layout/vProcess5"/>
    <dgm:cxn modelId="{47CE6166-83AC-46EC-8453-CB4D1C3436A7}" type="presParOf" srcId="{EADD0723-C574-498A-B404-25BFD754804F}" destId="{544197B3-96F2-441C-A78E-441BA3E7385C}" srcOrd="1" destOrd="0" presId="urn:microsoft.com/office/officeart/2005/8/layout/vProcess5"/>
    <dgm:cxn modelId="{57C9D0CA-CAF2-40FB-AD2D-CA3B3519DBDB}" type="presParOf" srcId="{EADD0723-C574-498A-B404-25BFD754804F}" destId="{1000D37E-B90B-4105-995B-9760869886F1}" srcOrd="2" destOrd="0" presId="urn:microsoft.com/office/officeart/2005/8/layout/vProcess5"/>
    <dgm:cxn modelId="{32B83593-B74E-40E8-BC2B-11F7CEED5079}" type="presParOf" srcId="{EADD0723-C574-498A-B404-25BFD754804F}" destId="{DA5090B2-02E9-48C5-A0A9-12CB26EE2D21}" srcOrd="3" destOrd="0" presId="urn:microsoft.com/office/officeart/2005/8/layout/vProcess5"/>
    <dgm:cxn modelId="{4940D78D-E06D-46DE-84A1-69E60A1FF8F8}" type="presParOf" srcId="{EADD0723-C574-498A-B404-25BFD754804F}" destId="{11910B57-8694-45DB-9F44-48A1AD598E06}" srcOrd="4" destOrd="0" presId="urn:microsoft.com/office/officeart/2005/8/layout/vProcess5"/>
    <dgm:cxn modelId="{912D8B9B-FDA3-468A-935F-C777B48DC2AA}" type="presParOf" srcId="{EADD0723-C574-498A-B404-25BFD754804F}" destId="{F3D37460-16C7-4416-A3D5-896E1C0B283A}" srcOrd="5" destOrd="0" presId="urn:microsoft.com/office/officeart/2005/8/layout/vProcess5"/>
    <dgm:cxn modelId="{6AA4D741-E76A-4C6D-8EA3-98B7C737AF5F}" type="presParOf" srcId="{EADD0723-C574-498A-B404-25BFD754804F}" destId="{B5624364-5B19-4BC9-BC34-0FABABEFFE79}" srcOrd="6" destOrd="0" presId="urn:microsoft.com/office/officeart/2005/8/layout/vProcess5"/>
    <dgm:cxn modelId="{2664A6F9-E45A-48D4-9AD5-9AFE2E075D0C}" type="presParOf" srcId="{EADD0723-C574-498A-B404-25BFD754804F}" destId="{A72A98F6-75C8-4017-80B9-C9B0FD056CA6}" srcOrd="7" destOrd="0" presId="urn:microsoft.com/office/officeart/2005/8/layout/vProcess5"/>
    <dgm:cxn modelId="{D44B7325-FA9B-4357-B86E-345D40790B8C}" type="presParOf" srcId="{EADD0723-C574-498A-B404-25BFD754804F}" destId="{396C4E39-0F1D-4ABA-86F2-2C05DB81CBE6}"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D00255-CCCF-4F61-885F-04DF27FE7A12}" type="doc">
      <dgm:prSet loTypeId="urn:microsoft.com/office/officeart/2005/8/layout/equation2#1" loCatId="process" qsTypeId="urn:microsoft.com/office/officeart/2005/8/quickstyle/simple1#1" qsCatId="simple" csTypeId="urn:microsoft.com/office/officeart/2005/8/colors/colorful1#1" csCatId="colorful" phldr="1"/>
      <dgm:spPr/>
    </dgm:pt>
    <dgm:pt modelId="{16A1ABEF-1959-4FCB-8049-EB0889A93299}">
      <dgm:prSet phldrT="[Tekst]">
        <dgm:style>
          <a:lnRef idx="1">
            <a:schemeClr val="accent2"/>
          </a:lnRef>
          <a:fillRef idx="2">
            <a:schemeClr val="accent2"/>
          </a:fillRef>
          <a:effectRef idx="1">
            <a:schemeClr val="accent2"/>
          </a:effectRef>
          <a:fontRef idx="minor">
            <a:schemeClr val="dk1"/>
          </a:fontRef>
        </dgm:style>
      </dgm:prSet>
      <dgm:spPr/>
      <dgm:t>
        <a:bodyPr/>
        <a:lstStyle/>
        <a:p>
          <a:r>
            <a:rPr lang="pl-PL" dirty="0"/>
            <a:t>Special diet for </a:t>
          </a:r>
          <a:r>
            <a:rPr lang="pl-PL" dirty="0" err="1"/>
            <a:t>elderly</a:t>
          </a:r>
          <a:r>
            <a:rPr lang="pl-PL" dirty="0"/>
            <a:t> </a:t>
          </a:r>
        </a:p>
        <a:p>
          <a:r>
            <a:rPr lang="pl-PL" dirty="0"/>
            <a:t>(as in </a:t>
          </a:r>
          <a:r>
            <a:rPr lang="pl-PL" dirty="0" err="1"/>
            <a:t>group</a:t>
          </a:r>
          <a:r>
            <a:rPr lang="pl-PL" dirty="0"/>
            <a:t> 1) </a:t>
          </a:r>
        </a:p>
      </dgm:t>
    </dgm:pt>
    <dgm:pt modelId="{E361918F-6C90-4796-96F3-B98D08093E03}" type="parTrans" cxnId="{163EADC1-A75F-4641-8016-65176D657A41}">
      <dgm:prSet/>
      <dgm:spPr/>
      <dgm:t>
        <a:bodyPr/>
        <a:lstStyle/>
        <a:p>
          <a:endParaRPr lang="pl-PL"/>
        </a:p>
      </dgm:t>
    </dgm:pt>
    <dgm:pt modelId="{18991A9B-7A77-47BB-9F86-F01482D55803}" type="sibTrans" cxnId="{163EADC1-A75F-4641-8016-65176D657A41}">
      <dgm:prSet/>
      <dgm:spPr/>
      <dgm:t>
        <a:bodyPr/>
        <a:lstStyle/>
        <a:p>
          <a:endParaRPr lang="pl-PL"/>
        </a:p>
      </dgm:t>
    </dgm:pt>
    <dgm:pt modelId="{B80A39B8-BD28-4EE6-849F-16D311FD7747}">
      <dgm:prSet phldrT="[Tekst]">
        <dgm:style>
          <a:lnRef idx="1">
            <a:schemeClr val="accent4"/>
          </a:lnRef>
          <a:fillRef idx="2">
            <a:schemeClr val="accent4"/>
          </a:fillRef>
          <a:effectRef idx="1">
            <a:schemeClr val="accent4"/>
          </a:effectRef>
          <a:fontRef idx="minor">
            <a:schemeClr val="dk1"/>
          </a:fontRef>
        </dgm:style>
      </dgm:prSet>
      <dgm:spPr/>
      <dgm:t>
        <a:bodyPr/>
        <a:lstStyle/>
        <a:p>
          <a:r>
            <a:rPr lang="pl-PL" dirty="0" err="1"/>
            <a:t>Regular</a:t>
          </a:r>
          <a:r>
            <a:rPr lang="pl-PL" dirty="0"/>
            <a:t> </a:t>
          </a:r>
          <a:r>
            <a:rPr lang="pl-PL" dirty="0" err="1"/>
            <a:t>physical</a:t>
          </a:r>
          <a:r>
            <a:rPr lang="pl-PL" dirty="0"/>
            <a:t> </a:t>
          </a:r>
          <a:r>
            <a:rPr lang="pl-PL" dirty="0" err="1"/>
            <a:t>activity</a:t>
          </a:r>
          <a:r>
            <a:rPr lang="pl-PL" dirty="0"/>
            <a:t> in </a:t>
          </a:r>
          <a:r>
            <a:rPr lang="pl-PL" dirty="0" err="1"/>
            <a:t>everyday</a:t>
          </a:r>
          <a:r>
            <a:rPr lang="pl-PL" dirty="0"/>
            <a:t> life of the </a:t>
          </a:r>
          <a:r>
            <a:rPr lang="pl-PL" dirty="0" err="1"/>
            <a:t>elderly</a:t>
          </a:r>
          <a:r>
            <a:rPr lang="pl-PL" dirty="0"/>
            <a:t> (as in </a:t>
          </a:r>
          <a:r>
            <a:rPr lang="pl-PL" dirty="0" err="1"/>
            <a:t>group</a:t>
          </a:r>
          <a:r>
            <a:rPr lang="pl-PL" dirty="0"/>
            <a:t> 2)</a:t>
          </a:r>
        </a:p>
      </dgm:t>
    </dgm:pt>
    <dgm:pt modelId="{51F74250-33FB-4597-B67D-FA096F16396A}" type="parTrans" cxnId="{13CB8012-B0DC-4062-8EE8-D91279E26DFF}">
      <dgm:prSet/>
      <dgm:spPr/>
      <dgm:t>
        <a:bodyPr/>
        <a:lstStyle/>
        <a:p>
          <a:endParaRPr lang="pl-PL"/>
        </a:p>
      </dgm:t>
    </dgm:pt>
    <dgm:pt modelId="{DAD5A34C-F045-46E4-B49D-4D1F285DE455}" type="sibTrans" cxnId="{13CB8012-B0DC-4062-8EE8-D91279E26DFF}">
      <dgm:prSet/>
      <dgm:spPr/>
      <dgm:t>
        <a:bodyPr/>
        <a:lstStyle/>
        <a:p>
          <a:endParaRPr lang="pl-PL"/>
        </a:p>
      </dgm:t>
    </dgm:pt>
    <dgm:pt modelId="{5F924434-A7C4-45C7-8365-64FB9B0BA0EE}">
      <dgm:prSet phldrT="[Tekst]">
        <dgm:style>
          <a:lnRef idx="1">
            <a:schemeClr val="accent5"/>
          </a:lnRef>
          <a:fillRef idx="2">
            <a:schemeClr val="accent5"/>
          </a:fillRef>
          <a:effectRef idx="1">
            <a:schemeClr val="accent5"/>
          </a:effectRef>
          <a:fontRef idx="minor">
            <a:schemeClr val="dk1"/>
          </a:fontRef>
        </dgm:style>
      </dgm:prSet>
      <dgm:spPr/>
      <dgm:t>
        <a:bodyPr/>
        <a:lstStyle/>
        <a:p>
          <a:r>
            <a:rPr lang="pl-PL" b="1" dirty="0"/>
            <a:t>Comprehensive </a:t>
          </a:r>
          <a:r>
            <a:rPr lang="pl-PL" b="1" dirty="0" err="1"/>
            <a:t>therapy</a:t>
          </a:r>
          <a:endParaRPr lang="pl-PL" b="1" dirty="0"/>
        </a:p>
      </dgm:t>
    </dgm:pt>
    <dgm:pt modelId="{71D3541C-2E90-49B9-AF5D-C097E5750DDC}" type="parTrans" cxnId="{7BD9A450-1B0C-4FFA-A62E-5CA1F9012877}">
      <dgm:prSet/>
      <dgm:spPr/>
      <dgm:t>
        <a:bodyPr/>
        <a:lstStyle/>
        <a:p>
          <a:endParaRPr lang="pl-PL"/>
        </a:p>
      </dgm:t>
    </dgm:pt>
    <dgm:pt modelId="{C440EAC9-2C91-41B4-8B27-CF592D883206}" type="sibTrans" cxnId="{7BD9A450-1B0C-4FFA-A62E-5CA1F9012877}">
      <dgm:prSet/>
      <dgm:spPr/>
      <dgm:t>
        <a:bodyPr/>
        <a:lstStyle/>
        <a:p>
          <a:endParaRPr lang="pl-PL"/>
        </a:p>
      </dgm:t>
    </dgm:pt>
    <dgm:pt modelId="{D5144009-89AC-42BD-8F98-D4ED17C1A55B}" type="pres">
      <dgm:prSet presAssocID="{36D00255-CCCF-4F61-885F-04DF27FE7A12}" presName="Name0" presStyleCnt="0">
        <dgm:presLayoutVars>
          <dgm:dir/>
          <dgm:resizeHandles val="exact"/>
        </dgm:presLayoutVars>
      </dgm:prSet>
      <dgm:spPr/>
    </dgm:pt>
    <dgm:pt modelId="{24C49387-9701-4881-81A1-6A8104723435}" type="pres">
      <dgm:prSet presAssocID="{36D00255-CCCF-4F61-885F-04DF27FE7A12}" presName="vNodes" presStyleCnt="0"/>
      <dgm:spPr/>
    </dgm:pt>
    <dgm:pt modelId="{ACE8B146-75AB-4F32-A00F-3AB7428565EC}" type="pres">
      <dgm:prSet presAssocID="{16A1ABEF-1959-4FCB-8049-EB0889A93299}" presName="node" presStyleLbl="node1" presStyleIdx="0" presStyleCnt="3" custScaleX="194527" custScaleY="99271">
        <dgm:presLayoutVars>
          <dgm:bulletEnabled val="1"/>
        </dgm:presLayoutVars>
      </dgm:prSet>
      <dgm:spPr/>
    </dgm:pt>
    <dgm:pt modelId="{DCEAA0AE-4089-456B-895E-16D69DD327AC}" type="pres">
      <dgm:prSet presAssocID="{18991A9B-7A77-47BB-9F86-F01482D55803}" presName="spacerT" presStyleCnt="0"/>
      <dgm:spPr/>
    </dgm:pt>
    <dgm:pt modelId="{D8B62F0B-E1D6-4F8D-9749-0A45D04D6ED1}" type="pres">
      <dgm:prSet presAssocID="{18991A9B-7A77-47BB-9F86-F01482D55803}" presName="sibTrans" presStyleLbl="sibTrans2D1" presStyleIdx="0" presStyleCnt="2"/>
      <dgm:spPr/>
    </dgm:pt>
    <dgm:pt modelId="{C6AED846-74AF-4D9B-AA91-AF89A3B205D6}" type="pres">
      <dgm:prSet presAssocID="{18991A9B-7A77-47BB-9F86-F01482D55803}" presName="spacerB" presStyleCnt="0"/>
      <dgm:spPr/>
    </dgm:pt>
    <dgm:pt modelId="{78168297-6A52-4201-8097-6621F933DAEC}" type="pres">
      <dgm:prSet presAssocID="{B80A39B8-BD28-4EE6-849F-16D311FD7747}" presName="node" presStyleLbl="node1" presStyleIdx="1" presStyleCnt="3" custScaleX="178882">
        <dgm:presLayoutVars>
          <dgm:bulletEnabled val="1"/>
        </dgm:presLayoutVars>
      </dgm:prSet>
      <dgm:spPr/>
    </dgm:pt>
    <dgm:pt modelId="{E8EA5F14-881A-4388-90CF-2BF2B1E55EE9}" type="pres">
      <dgm:prSet presAssocID="{36D00255-CCCF-4F61-885F-04DF27FE7A12}" presName="sibTransLast" presStyleLbl="sibTrans2D1" presStyleIdx="1" presStyleCnt="2"/>
      <dgm:spPr/>
    </dgm:pt>
    <dgm:pt modelId="{C76B2809-2F5A-4B9C-B156-6885B645FAAA}" type="pres">
      <dgm:prSet presAssocID="{36D00255-CCCF-4F61-885F-04DF27FE7A12}" presName="connectorText" presStyleLbl="sibTrans2D1" presStyleIdx="1" presStyleCnt="2"/>
      <dgm:spPr/>
    </dgm:pt>
    <dgm:pt modelId="{2744E68B-E1E8-4FF7-AA20-C990FE78DD0C}" type="pres">
      <dgm:prSet presAssocID="{36D00255-CCCF-4F61-885F-04DF27FE7A12}" presName="lastNode" presStyleLbl="node1" presStyleIdx="2" presStyleCnt="3" custScaleX="103241" custLinFactX="7615" custLinFactNeighborX="100000" custLinFactNeighborY="-547">
        <dgm:presLayoutVars>
          <dgm:bulletEnabled val="1"/>
        </dgm:presLayoutVars>
      </dgm:prSet>
      <dgm:spPr/>
    </dgm:pt>
  </dgm:ptLst>
  <dgm:cxnLst>
    <dgm:cxn modelId="{13CB8012-B0DC-4062-8EE8-D91279E26DFF}" srcId="{36D00255-CCCF-4F61-885F-04DF27FE7A12}" destId="{B80A39B8-BD28-4EE6-849F-16D311FD7747}" srcOrd="1" destOrd="0" parTransId="{51F74250-33FB-4597-B67D-FA096F16396A}" sibTransId="{DAD5A34C-F045-46E4-B49D-4D1F285DE455}"/>
    <dgm:cxn modelId="{71CA8D1F-CBA0-6949-828C-DAABDAF8A500}" type="presOf" srcId="{5F924434-A7C4-45C7-8365-64FB9B0BA0EE}" destId="{2744E68B-E1E8-4FF7-AA20-C990FE78DD0C}" srcOrd="0" destOrd="0" presId="urn:microsoft.com/office/officeart/2005/8/layout/equation2#1"/>
    <dgm:cxn modelId="{5DE9DB46-0EB2-F74C-9F12-DABB26A61FFB}" type="presOf" srcId="{18991A9B-7A77-47BB-9F86-F01482D55803}" destId="{D8B62F0B-E1D6-4F8D-9749-0A45D04D6ED1}" srcOrd="0" destOrd="0" presId="urn:microsoft.com/office/officeart/2005/8/layout/equation2#1"/>
    <dgm:cxn modelId="{7BD9A450-1B0C-4FFA-A62E-5CA1F9012877}" srcId="{36D00255-CCCF-4F61-885F-04DF27FE7A12}" destId="{5F924434-A7C4-45C7-8365-64FB9B0BA0EE}" srcOrd="2" destOrd="0" parTransId="{71D3541C-2E90-49B9-AF5D-C097E5750DDC}" sibTransId="{C440EAC9-2C91-41B4-8B27-CF592D883206}"/>
    <dgm:cxn modelId="{A9108377-F396-D144-8C02-68E4483C4A45}" type="presOf" srcId="{DAD5A34C-F045-46E4-B49D-4D1F285DE455}" destId="{C76B2809-2F5A-4B9C-B156-6885B645FAAA}" srcOrd="1" destOrd="0" presId="urn:microsoft.com/office/officeart/2005/8/layout/equation2#1"/>
    <dgm:cxn modelId="{E8079E86-24FC-3441-921B-650ADD1FE9FE}" type="presOf" srcId="{B80A39B8-BD28-4EE6-849F-16D311FD7747}" destId="{78168297-6A52-4201-8097-6621F933DAEC}" srcOrd="0" destOrd="0" presId="urn:microsoft.com/office/officeart/2005/8/layout/equation2#1"/>
    <dgm:cxn modelId="{163EADC1-A75F-4641-8016-65176D657A41}" srcId="{36D00255-CCCF-4F61-885F-04DF27FE7A12}" destId="{16A1ABEF-1959-4FCB-8049-EB0889A93299}" srcOrd="0" destOrd="0" parTransId="{E361918F-6C90-4796-96F3-B98D08093E03}" sibTransId="{18991A9B-7A77-47BB-9F86-F01482D55803}"/>
    <dgm:cxn modelId="{090818C2-BDC2-0246-8FBF-D8798981E0E1}" type="presOf" srcId="{36D00255-CCCF-4F61-885F-04DF27FE7A12}" destId="{D5144009-89AC-42BD-8F98-D4ED17C1A55B}" srcOrd="0" destOrd="0" presId="urn:microsoft.com/office/officeart/2005/8/layout/equation2#1"/>
    <dgm:cxn modelId="{4BC8F3F3-7626-274A-A841-5710A8247CA0}" type="presOf" srcId="{DAD5A34C-F045-46E4-B49D-4D1F285DE455}" destId="{E8EA5F14-881A-4388-90CF-2BF2B1E55EE9}" srcOrd="0" destOrd="0" presId="urn:microsoft.com/office/officeart/2005/8/layout/equation2#1"/>
    <dgm:cxn modelId="{B3AEC3F7-F59C-5542-B84B-0394EF8901A1}" type="presOf" srcId="{16A1ABEF-1959-4FCB-8049-EB0889A93299}" destId="{ACE8B146-75AB-4F32-A00F-3AB7428565EC}" srcOrd="0" destOrd="0" presId="urn:microsoft.com/office/officeart/2005/8/layout/equation2#1"/>
    <dgm:cxn modelId="{9FD57AEC-416A-8C48-8B16-8DA086F29287}" type="presParOf" srcId="{D5144009-89AC-42BD-8F98-D4ED17C1A55B}" destId="{24C49387-9701-4881-81A1-6A8104723435}" srcOrd="0" destOrd="0" presId="urn:microsoft.com/office/officeart/2005/8/layout/equation2#1"/>
    <dgm:cxn modelId="{56A2EF71-5EF8-094E-A1FB-2589316A4234}" type="presParOf" srcId="{24C49387-9701-4881-81A1-6A8104723435}" destId="{ACE8B146-75AB-4F32-A00F-3AB7428565EC}" srcOrd="0" destOrd="0" presId="urn:microsoft.com/office/officeart/2005/8/layout/equation2#1"/>
    <dgm:cxn modelId="{30F30767-D372-1643-A625-778ED60AAC5F}" type="presParOf" srcId="{24C49387-9701-4881-81A1-6A8104723435}" destId="{DCEAA0AE-4089-456B-895E-16D69DD327AC}" srcOrd="1" destOrd="0" presId="urn:microsoft.com/office/officeart/2005/8/layout/equation2#1"/>
    <dgm:cxn modelId="{556FD2B8-E31F-7C49-A52E-4483D5115ACC}" type="presParOf" srcId="{24C49387-9701-4881-81A1-6A8104723435}" destId="{D8B62F0B-E1D6-4F8D-9749-0A45D04D6ED1}" srcOrd="2" destOrd="0" presId="urn:microsoft.com/office/officeart/2005/8/layout/equation2#1"/>
    <dgm:cxn modelId="{D8071EF4-4D60-E145-B19D-FDEF4E381350}" type="presParOf" srcId="{24C49387-9701-4881-81A1-6A8104723435}" destId="{C6AED846-74AF-4D9B-AA91-AF89A3B205D6}" srcOrd="3" destOrd="0" presId="urn:microsoft.com/office/officeart/2005/8/layout/equation2#1"/>
    <dgm:cxn modelId="{6FE92E2C-89C5-DE45-88DE-FDD3EFBA422F}" type="presParOf" srcId="{24C49387-9701-4881-81A1-6A8104723435}" destId="{78168297-6A52-4201-8097-6621F933DAEC}" srcOrd="4" destOrd="0" presId="urn:microsoft.com/office/officeart/2005/8/layout/equation2#1"/>
    <dgm:cxn modelId="{EABD12D7-9EA3-4541-A7B2-36D127BA3F8F}" type="presParOf" srcId="{D5144009-89AC-42BD-8F98-D4ED17C1A55B}" destId="{E8EA5F14-881A-4388-90CF-2BF2B1E55EE9}" srcOrd="1" destOrd="0" presId="urn:microsoft.com/office/officeart/2005/8/layout/equation2#1"/>
    <dgm:cxn modelId="{463856DF-A995-A64D-BFED-76045090C6FB}" type="presParOf" srcId="{E8EA5F14-881A-4388-90CF-2BF2B1E55EE9}" destId="{C76B2809-2F5A-4B9C-B156-6885B645FAAA}" srcOrd="0" destOrd="0" presId="urn:microsoft.com/office/officeart/2005/8/layout/equation2#1"/>
    <dgm:cxn modelId="{28742761-679F-E84A-BE9D-E5B57A903421}" type="presParOf" srcId="{D5144009-89AC-42BD-8F98-D4ED17C1A55B}" destId="{2744E68B-E1E8-4FF7-AA20-C990FE78DD0C}" srcOrd="2" destOrd="0" presId="urn:microsoft.com/office/officeart/2005/8/layout/equation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FCC065-5197-46A7-91CA-C1B990719B35}" type="doc">
      <dgm:prSet loTypeId="urn:microsoft.com/office/officeart/2005/8/layout/arrow2#1" loCatId="process" qsTypeId="urn:microsoft.com/office/officeart/2005/8/quickstyle/simple1#2" qsCatId="simple" csTypeId="urn:microsoft.com/office/officeart/2005/8/colors/accent6_4#1" csCatId="accent6" phldr="1"/>
      <dgm:spPr/>
    </dgm:pt>
    <dgm:pt modelId="{8591E1FF-9783-4496-BC40-CFA6B245636C}">
      <dgm:prSet phldrT="[Tekst]"/>
      <dgm:spPr/>
      <dgm:t>
        <a:bodyPr/>
        <a:lstStyle/>
        <a:p>
          <a:r>
            <a:rPr lang="pl-PL" b="1" dirty="0" err="1"/>
            <a:t>group</a:t>
          </a:r>
          <a:endParaRPr lang="pl-PL" b="1" dirty="0"/>
        </a:p>
      </dgm:t>
    </dgm:pt>
    <dgm:pt modelId="{13F206A7-EB6F-4262-BF10-3D0F26922D7B}" type="parTrans" cxnId="{DDE2A367-63D6-4CEB-BB4F-38F519A768A2}">
      <dgm:prSet/>
      <dgm:spPr/>
      <dgm:t>
        <a:bodyPr/>
        <a:lstStyle/>
        <a:p>
          <a:endParaRPr lang="pl-PL"/>
        </a:p>
      </dgm:t>
    </dgm:pt>
    <dgm:pt modelId="{8E761D0F-0A4E-4668-AC24-ABD9F9F84388}" type="sibTrans" cxnId="{DDE2A367-63D6-4CEB-BB4F-38F519A768A2}">
      <dgm:prSet/>
      <dgm:spPr/>
      <dgm:t>
        <a:bodyPr/>
        <a:lstStyle/>
        <a:p>
          <a:endParaRPr lang="pl-PL"/>
        </a:p>
      </dgm:t>
    </dgm:pt>
    <dgm:pt modelId="{E364CB90-31D6-4F84-A373-FB626AD5A759}">
      <dgm:prSet phldrT="[Tekst]"/>
      <dgm:spPr/>
      <dgm:t>
        <a:bodyPr/>
        <a:lstStyle/>
        <a:p>
          <a:r>
            <a:rPr lang="pl-PL" b="1" dirty="0" err="1"/>
            <a:t>without</a:t>
          </a:r>
          <a:endParaRPr lang="pl-PL" b="1" dirty="0"/>
        </a:p>
      </dgm:t>
    </dgm:pt>
    <dgm:pt modelId="{B19E7E2D-FD4E-4BE3-B8E1-AE60D319ECDA}" type="parTrans" cxnId="{B74C4E8E-C1F6-4BA4-9689-AC970FB8FE09}">
      <dgm:prSet/>
      <dgm:spPr/>
      <dgm:t>
        <a:bodyPr/>
        <a:lstStyle/>
        <a:p>
          <a:endParaRPr lang="pl-PL"/>
        </a:p>
      </dgm:t>
    </dgm:pt>
    <dgm:pt modelId="{00140E0F-1299-4E82-BA5F-545FAD7E99F0}" type="sibTrans" cxnId="{B74C4E8E-C1F6-4BA4-9689-AC970FB8FE09}">
      <dgm:prSet/>
      <dgm:spPr/>
      <dgm:t>
        <a:bodyPr/>
        <a:lstStyle/>
        <a:p>
          <a:endParaRPr lang="pl-PL"/>
        </a:p>
      </dgm:t>
    </dgm:pt>
    <dgm:pt modelId="{F2E36D8C-1262-4BB9-9ABA-B68A5ED30C7A}">
      <dgm:prSet/>
      <dgm:spPr/>
      <dgm:t>
        <a:bodyPr/>
        <a:lstStyle/>
        <a:p>
          <a:endParaRPr lang="pl-PL"/>
        </a:p>
      </dgm:t>
    </dgm:pt>
    <dgm:pt modelId="{D6BA9EAE-E62C-44FE-AF66-60B576A86C0A}" type="parTrans" cxnId="{47A08EAE-19C9-4F4B-9AE9-26B519051C29}">
      <dgm:prSet/>
      <dgm:spPr/>
      <dgm:t>
        <a:bodyPr/>
        <a:lstStyle/>
        <a:p>
          <a:endParaRPr lang="pl-PL"/>
        </a:p>
      </dgm:t>
    </dgm:pt>
    <dgm:pt modelId="{4FB232C4-CFE9-4E2D-BE96-36B03E9D45FE}" type="sibTrans" cxnId="{47A08EAE-19C9-4F4B-9AE9-26B519051C29}">
      <dgm:prSet/>
      <dgm:spPr/>
      <dgm:t>
        <a:bodyPr/>
        <a:lstStyle/>
        <a:p>
          <a:endParaRPr lang="pl-PL"/>
        </a:p>
      </dgm:t>
    </dgm:pt>
    <dgm:pt modelId="{D03A1B7C-A305-4451-B2BD-C9FF5B797F6E}" type="pres">
      <dgm:prSet presAssocID="{B4FCC065-5197-46A7-91CA-C1B990719B35}" presName="arrowDiagram" presStyleCnt="0">
        <dgm:presLayoutVars>
          <dgm:chMax val="5"/>
          <dgm:dir/>
          <dgm:resizeHandles val="exact"/>
        </dgm:presLayoutVars>
      </dgm:prSet>
      <dgm:spPr/>
    </dgm:pt>
    <dgm:pt modelId="{192E03F7-6CBB-43EB-888B-D1F2D9BC49B6}" type="pres">
      <dgm:prSet presAssocID="{B4FCC065-5197-46A7-91CA-C1B990719B35}" presName="arrow" presStyleLbl="bgShp" presStyleIdx="0" presStyleCnt="1" custLinFactNeighborY="-1417"/>
      <dgm:spPr>
        <a:solidFill>
          <a:srgbClr val="FF6600"/>
        </a:solidFill>
      </dgm:spPr>
    </dgm:pt>
    <dgm:pt modelId="{FEEAFB3C-E8D9-4B7C-9C0B-47DBD459B0CC}" type="pres">
      <dgm:prSet presAssocID="{B4FCC065-5197-46A7-91CA-C1B990719B35}" presName="arrowDiagram3" presStyleCnt="0"/>
      <dgm:spPr/>
    </dgm:pt>
    <dgm:pt modelId="{E67BEECF-F995-415E-9314-4A89E7BE9C7A}" type="pres">
      <dgm:prSet presAssocID="{8591E1FF-9783-4496-BC40-CFA6B245636C}" presName="bullet3a" presStyleLbl="node1" presStyleIdx="0" presStyleCnt="3"/>
      <dgm:spPr/>
    </dgm:pt>
    <dgm:pt modelId="{4CD036A2-6136-4BF0-8EDF-12D7D8207E7F}" type="pres">
      <dgm:prSet presAssocID="{8591E1FF-9783-4496-BC40-CFA6B245636C}" presName="textBox3a" presStyleLbl="revTx" presStyleIdx="0" presStyleCnt="3" custLinFactNeighborX="-18902" custLinFactNeighborY="37291">
        <dgm:presLayoutVars>
          <dgm:bulletEnabled val="1"/>
        </dgm:presLayoutVars>
      </dgm:prSet>
      <dgm:spPr/>
    </dgm:pt>
    <dgm:pt modelId="{ABEF2B20-0AF3-42C0-8DD1-7D769F32FE03}" type="pres">
      <dgm:prSet presAssocID="{E364CB90-31D6-4F84-A373-FB626AD5A759}" presName="bullet3b" presStyleLbl="node1" presStyleIdx="1" presStyleCnt="3"/>
      <dgm:spPr/>
    </dgm:pt>
    <dgm:pt modelId="{3FC19205-8F59-4F25-9EB7-5E86C65335CC}" type="pres">
      <dgm:prSet presAssocID="{E364CB90-31D6-4F84-A373-FB626AD5A759}" presName="textBox3b" presStyleLbl="revTx" presStyleIdx="1" presStyleCnt="3" custLinFactNeighborX="-41904" custLinFactNeighborY="33566">
        <dgm:presLayoutVars>
          <dgm:bulletEnabled val="1"/>
        </dgm:presLayoutVars>
      </dgm:prSet>
      <dgm:spPr/>
    </dgm:pt>
    <dgm:pt modelId="{FF8BE019-A98E-4BE8-9C7B-A39E00102B50}" type="pres">
      <dgm:prSet presAssocID="{F2E36D8C-1262-4BB9-9ABA-B68A5ED30C7A}" presName="bullet3c" presStyleLbl="node1" presStyleIdx="2" presStyleCnt="3" custScaleX="63661" custScaleY="59118" custLinFactNeighborX="-78423" custLinFactNeighborY="14458"/>
      <dgm:spPr/>
    </dgm:pt>
    <dgm:pt modelId="{2495B029-F750-44AE-8598-C51441123CFF}" type="pres">
      <dgm:prSet presAssocID="{F2E36D8C-1262-4BB9-9ABA-B68A5ED30C7A}" presName="textBox3c" presStyleLbl="revTx" presStyleIdx="2" presStyleCnt="3">
        <dgm:presLayoutVars>
          <dgm:bulletEnabled val="1"/>
        </dgm:presLayoutVars>
      </dgm:prSet>
      <dgm:spPr/>
    </dgm:pt>
  </dgm:ptLst>
  <dgm:cxnLst>
    <dgm:cxn modelId="{DDE2A367-63D6-4CEB-BB4F-38F519A768A2}" srcId="{B4FCC065-5197-46A7-91CA-C1B990719B35}" destId="{8591E1FF-9783-4496-BC40-CFA6B245636C}" srcOrd="0" destOrd="0" parTransId="{13F206A7-EB6F-4262-BF10-3D0F26922D7B}" sibTransId="{8E761D0F-0A4E-4668-AC24-ABD9F9F84388}"/>
    <dgm:cxn modelId="{DD08F979-A89A-104F-8A9E-35DD7BD85949}" type="presOf" srcId="{E364CB90-31D6-4F84-A373-FB626AD5A759}" destId="{3FC19205-8F59-4F25-9EB7-5E86C65335CC}" srcOrd="0" destOrd="0" presId="urn:microsoft.com/office/officeart/2005/8/layout/arrow2#1"/>
    <dgm:cxn modelId="{B74C4E8E-C1F6-4BA4-9689-AC970FB8FE09}" srcId="{B4FCC065-5197-46A7-91CA-C1B990719B35}" destId="{E364CB90-31D6-4F84-A373-FB626AD5A759}" srcOrd="1" destOrd="0" parTransId="{B19E7E2D-FD4E-4BE3-B8E1-AE60D319ECDA}" sibTransId="{00140E0F-1299-4E82-BA5F-545FAD7E99F0}"/>
    <dgm:cxn modelId="{A8E63393-F828-C34E-B90D-A7CEB2E9D936}" type="presOf" srcId="{B4FCC065-5197-46A7-91CA-C1B990719B35}" destId="{D03A1B7C-A305-4451-B2BD-C9FF5B797F6E}" srcOrd="0" destOrd="0" presId="urn:microsoft.com/office/officeart/2005/8/layout/arrow2#1"/>
    <dgm:cxn modelId="{47A08EAE-19C9-4F4B-9AE9-26B519051C29}" srcId="{B4FCC065-5197-46A7-91CA-C1B990719B35}" destId="{F2E36D8C-1262-4BB9-9ABA-B68A5ED30C7A}" srcOrd="2" destOrd="0" parTransId="{D6BA9EAE-E62C-44FE-AF66-60B576A86C0A}" sibTransId="{4FB232C4-CFE9-4E2D-BE96-36B03E9D45FE}"/>
    <dgm:cxn modelId="{0D397CC8-5F0E-D04F-B811-6CF5D2189B75}" type="presOf" srcId="{F2E36D8C-1262-4BB9-9ABA-B68A5ED30C7A}" destId="{2495B029-F750-44AE-8598-C51441123CFF}" srcOrd="0" destOrd="0" presId="urn:microsoft.com/office/officeart/2005/8/layout/arrow2#1"/>
    <dgm:cxn modelId="{674FB0E5-9E72-704D-9D08-3BDDDE30EA15}" type="presOf" srcId="{8591E1FF-9783-4496-BC40-CFA6B245636C}" destId="{4CD036A2-6136-4BF0-8EDF-12D7D8207E7F}" srcOrd="0" destOrd="0" presId="urn:microsoft.com/office/officeart/2005/8/layout/arrow2#1"/>
    <dgm:cxn modelId="{0D7B9642-555B-8C43-A9F0-29BD95EF2104}" type="presParOf" srcId="{D03A1B7C-A305-4451-B2BD-C9FF5B797F6E}" destId="{192E03F7-6CBB-43EB-888B-D1F2D9BC49B6}" srcOrd="0" destOrd="0" presId="urn:microsoft.com/office/officeart/2005/8/layout/arrow2#1"/>
    <dgm:cxn modelId="{F8789D73-2588-A647-9700-E1BAEB5EEE02}" type="presParOf" srcId="{D03A1B7C-A305-4451-B2BD-C9FF5B797F6E}" destId="{FEEAFB3C-E8D9-4B7C-9C0B-47DBD459B0CC}" srcOrd="1" destOrd="0" presId="urn:microsoft.com/office/officeart/2005/8/layout/arrow2#1"/>
    <dgm:cxn modelId="{62930B84-0F9B-6B43-8644-372A5BF0369C}" type="presParOf" srcId="{FEEAFB3C-E8D9-4B7C-9C0B-47DBD459B0CC}" destId="{E67BEECF-F995-415E-9314-4A89E7BE9C7A}" srcOrd="0" destOrd="0" presId="urn:microsoft.com/office/officeart/2005/8/layout/arrow2#1"/>
    <dgm:cxn modelId="{C64A10CF-77F2-504A-95DB-7A21C10CB3FC}" type="presParOf" srcId="{FEEAFB3C-E8D9-4B7C-9C0B-47DBD459B0CC}" destId="{4CD036A2-6136-4BF0-8EDF-12D7D8207E7F}" srcOrd="1" destOrd="0" presId="urn:microsoft.com/office/officeart/2005/8/layout/arrow2#1"/>
    <dgm:cxn modelId="{2C858874-DDDD-C446-A36D-1FF5A39BFB1D}" type="presParOf" srcId="{FEEAFB3C-E8D9-4B7C-9C0B-47DBD459B0CC}" destId="{ABEF2B20-0AF3-42C0-8DD1-7D769F32FE03}" srcOrd="2" destOrd="0" presId="urn:microsoft.com/office/officeart/2005/8/layout/arrow2#1"/>
    <dgm:cxn modelId="{FA65A3F9-2B70-4640-8D38-6436B60B7CCC}" type="presParOf" srcId="{FEEAFB3C-E8D9-4B7C-9C0B-47DBD459B0CC}" destId="{3FC19205-8F59-4F25-9EB7-5E86C65335CC}" srcOrd="3" destOrd="0" presId="urn:microsoft.com/office/officeart/2005/8/layout/arrow2#1"/>
    <dgm:cxn modelId="{973CA3FB-7D19-D54E-A4A3-B91B52F24B47}" type="presParOf" srcId="{FEEAFB3C-E8D9-4B7C-9C0B-47DBD459B0CC}" destId="{FF8BE019-A98E-4BE8-9C7B-A39E00102B50}" srcOrd="4" destOrd="0" presId="urn:microsoft.com/office/officeart/2005/8/layout/arrow2#1"/>
    <dgm:cxn modelId="{6314AAE3-E578-D544-BAA4-C5F3C2E5390B}" type="presParOf" srcId="{FEEAFB3C-E8D9-4B7C-9C0B-47DBD459B0CC}" destId="{2495B029-F750-44AE-8598-C51441123CFF}" srcOrd="5" destOrd="0" presId="urn:microsoft.com/office/officeart/2005/8/layout/arrow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197B3-96F2-441C-A78E-441BA3E7385C}">
      <dsp:nvSpPr>
        <dsp:cNvPr id="0" name=""/>
        <dsp:cNvSpPr/>
      </dsp:nvSpPr>
      <dsp:spPr>
        <a:xfrm>
          <a:off x="-17062" y="0"/>
          <a:ext cx="7624627" cy="1476482"/>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latin typeface="Arial" pitchFamily="34" charset="0"/>
              <a:cs typeface="Arial" pitchFamily="34" charset="0"/>
            </a:rPr>
            <a:t>Study </a:t>
          </a:r>
          <a:r>
            <a:rPr lang="en-US" sz="2600" b="1" kern="1200" dirty="0">
              <a:solidFill>
                <a:schemeClr val="tx1"/>
              </a:solidFill>
              <a:latin typeface="Arial" pitchFamily="34" charset="0"/>
              <a:cs typeface="Arial" pitchFamily="34" charset="0"/>
            </a:rPr>
            <a:t>Starts</a:t>
          </a:r>
          <a:r>
            <a:rPr lang="en-US" sz="2600" kern="1200" dirty="0">
              <a:latin typeface="Arial" pitchFamily="34" charset="0"/>
              <a:cs typeface="Arial" pitchFamily="34" charset="0"/>
            </a:rPr>
            <a:t>: </a:t>
          </a:r>
          <a:r>
            <a:rPr lang="pl-PL" sz="2600" kern="1200" dirty="0">
              <a:latin typeface="Arial" pitchFamily="34" charset="0"/>
              <a:cs typeface="Arial" pitchFamily="34" charset="0"/>
            </a:rPr>
            <a:t> </a:t>
          </a:r>
          <a:r>
            <a:rPr lang="en-US" sz="2400" kern="1200" dirty="0">
              <a:latin typeface="Arial" pitchFamily="34" charset="0"/>
              <a:cs typeface="Arial" pitchFamily="34" charset="0"/>
            </a:rPr>
            <a:t>May 19, 2017 - </a:t>
          </a:r>
          <a:r>
            <a:rPr lang="en-US" sz="1600" b="1" kern="1200" dirty="0">
              <a:latin typeface="Arial" pitchFamily="34" charset="0"/>
              <a:cs typeface="Arial" pitchFamily="34" charset="0"/>
            </a:rPr>
            <a:t>SYMPOSIUM</a:t>
          </a:r>
          <a:r>
            <a:rPr lang="en-US" sz="2400" kern="1200" dirty="0"/>
            <a:t> </a:t>
          </a:r>
          <a:endParaRPr lang="pl-PL" sz="2400" kern="1200" dirty="0"/>
        </a:p>
      </dsp:txBody>
      <dsp:txXfrm>
        <a:off x="26183" y="43245"/>
        <a:ext cx="5893579" cy="1389992"/>
      </dsp:txXfrm>
    </dsp:sp>
    <dsp:sp modelId="{1000D37E-B90B-4105-995B-9760869886F1}">
      <dsp:nvSpPr>
        <dsp:cNvPr id="0" name=""/>
        <dsp:cNvSpPr/>
      </dsp:nvSpPr>
      <dsp:spPr>
        <a:xfrm>
          <a:off x="501803" y="1722563"/>
          <a:ext cx="7510620" cy="1476482"/>
        </a:xfrm>
        <a:prstGeom prst="roundRect">
          <a:avLst>
            <a:gd name="adj" fmla="val 10000"/>
          </a:avLst>
        </a:prstGeom>
        <a:gradFill rotWithShape="0">
          <a:gsLst>
            <a:gs pos="0">
              <a:schemeClr val="accent3">
                <a:hueOff val="1355300"/>
                <a:satOff val="50000"/>
                <a:lumOff val="-7353"/>
                <a:alphaOff val="0"/>
                <a:lumMod val="110000"/>
                <a:satMod val="105000"/>
                <a:tint val="67000"/>
              </a:schemeClr>
            </a:gs>
            <a:gs pos="50000">
              <a:schemeClr val="accent3">
                <a:hueOff val="1355300"/>
                <a:satOff val="50000"/>
                <a:lumOff val="-7353"/>
                <a:alphaOff val="0"/>
                <a:lumMod val="105000"/>
                <a:satMod val="103000"/>
                <a:tint val="73000"/>
              </a:schemeClr>
            </a:gs>
            <a:gs pos="100000">
              <a:schemeClr val="accent3">
                <a:hueOff val="1355300"/>
                <a:satOff val="50000"/>
                <a:lumOff val="-7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l-PL" sz="2400" b="1" kern="1200" dirty="0" err="1"/>
            <a:t>Primary</a:t>
          </a:r>
          <a:r>
            <a:rPr lang="pl-PL" sz="2400" b="1" kern="1200" dirty="0"/>
            <a:t> </a:t>
          </a:r>
          <a:r>
            <a:rPr lang="pl-PL" sz="2400" b="1" kern="1200" dirty="0" err="1"/>
            <a:t>Completion</a:t>
          </a:r>
          <a:r>
            <a:rPr lang="pl-PL" sz="2400" b="1" kern="1200" dirty="0"/>
            <a:t>: </a:t>
          </a:r>
          <a:r>
            <a:rPr lang="pl-PL" sz="2400" kern="1200" dirty="0" err="1"/>
            <a:t>September</a:t>
          </a:r>
          <a:r>
            <a:rPr lang="pl-PL" sz="2400" kern="1200" dirty="0"/>
            <a:t>  2017</a:t>
          </a:r>
        </a:p>
        <a:p>
          <a:pPr marL="0" lvl="0" indent="0" algn="ctr" defTabSz="1066800">
            <a:lnSpc>
              <a:spcPct val="90000"/>
            </a:lnSpc>
            <a:spcBef>
              <a:spcPct val="0"/>
            </a:spcBef>
            <a:spcAft>
              <a:spcPct val="35000"/>
            </a:spcAft>
            <a:buNone/>
          </a:pPr>
          <a:r>
            <a:rPr lang="pl-PL" sz="2400" kern="1200" dirty="0"/>
            <a:t> </a:t>
          </a:r>
        </a:p>
        <a:p>
          <a:pPr marL="0" lvl="0" indent="0" algn="ctr" defTabSz="1066800">
            <a:lnSpc>
              <a:spcPct val="90000"/>
            </a:lnSpc>
            <a:spcBef>
              <a:spcPct val="0"/>
            </a:spcBef>
            <a:spcAft>
              <a:spcPct val="35000"/>
            </a:spcAft>
            <a:buNone/>
          </a:pPr>
          <a:endParaRPr lang="pl-PL" sz="2400" kern="1200" dirty="0"/>
        </a:p>
      </dsp:txBody>
      <dsp:txXfrm>
        <a:off x="545048" y="1765808"/>
        <a:ext cx="5729602" cy="1389992"/>
      </dsp:txXfrm>
    </dsp:sp>
    <dsp:sp modelId="{DA5090B2-02E9-48C5-A0A9-12CB26EE2D21}">
      <dsp:nvSpPr>
        <dsp:cNvPr id="0" name=""/>
        <dsp:cNvSpPr/>
      </dsp:nvSpPr>
      <dsp:spPr>
        <a:xfrm>
          <a:off x="994018" y="3390577"/>
          <a:ext cx="7033146" cy="1418796"/>
        </a:xfrm>
        <a:prstGeom prst="roundRect">
          <a:avLst>
            <a:gd name="adj" fmla="val 10000"/>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pl-PL" sz="2400" b="1" kern="1200" dirty="0" err="1"/>
            <a:t>Study</a:t>
          </a:r>
          <a:r>
            <a:rPr lang="pl-PL" sz="2400" b="1" kern="1200" dirty="0"/>
            <a:t> </a:t>
          </a:r>
          <a:r>
            <a:rPr lang="pl-PL" sz="2400" b="1" kern="1200" dirty="0" err="1"/>
            <a:t>Completion</a:t>
          </a:r>
          <a:r>
            <a:rPr lang="pl-PL" sz="2400" kern="1200" dirty="0"/>
            <a:t>: </a:t>
          </a:r>
          <a:r>
            <a:rPr lang="pl-PL" sz="2400" kern="1200" dirty="0" err="1"/>
            <a:t>December</a:t>
          </a:r>
          <a:r>
            <a:rPr lang="pl-PL" sz="2400" kern="1200" dirty="0"/>
            <a:t> 2017</a:t>
          </a:r>
        </a:p>
      </dsp:txBody>
      <dsp:txXfrm>
        <a:off x="1035573" y="3432132"/>
        <a:ext cx="5363234" cy="1335686"/>
      </dsp:txXfrm>
    </dsp:sp>
    <dsp:sp modelId="{11910B57-8694-45DB-9F44-48A1AD598E06}">
      <dsp:nvSpPr>
        <dsp:cNvPr id="0" name=""/>
        <dsp:cNvSpPr/>
      </dsp:nvSpPr>
      <dsp:spPr>
        <a:xfrm>
          <a:off x="6173870" y="1119666"/>
          <a:ext cx="959713" cy="959713"/>
        </a:xfrm>
        <a:prstGeom prst="downArrow">
          <a:avLst>
            <a:gd name="adj1" fmla="val 55000"/>
            <a:gd name="adj2" fmla="val 45000"/>
          </a:avLst>
        </a:prstGeom>
        <a:solidFill>
          <a:srgbClr val="0070C0">
            <a:alpha val="90000"/>
          </a:srgb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pl-PL" sz="3600" kern="1200"/>
        </a:p>
      </dsp:txBody>
      <dsp:txXfrm>
        <a:off x="6389805" y="1119666"/>
        <a:ext cx="527843" cy="722184"/>
      </dsp:txXfrm>
    </dsp:sp>
    <dsp:sp modelId="{F3D37460-16C7-4416-A3D5-896E1C0B283A}">
      <dsp:nvSpPr>
        <dsp:cNvPr id="0" name=""/>
        <dsp:cNvSpPr/>
      </dsp:nvSpPr>
      <dsp:spPr>
        <a:xfrm>
          <a:off x="6790256" y="2832385"/>
          <a:ext cx="959713" cy="959713"/>
        </a:xfrm>
        <a:prstGeom prst="downArrow">
          <a:avLst>
            <a:gd name="adj1" fmla="val 55000"/>
            <a:gd name="adj2" fmla="val 45000"/>
          </a:avLst>
        </a:prstGeom>
        <a:solidFill>
          <a:srgbClr val="7030A0">
            <a:alpha val="90000"/>
          </a:srgbClr>
        </a:solidFill>
        <a:ln w="6350" cap="flat" cmpd="sng" algn="ctr">
          <a:solidFill>
            <a:schemeClr val="accent3">
              <a:tint val="40000"/>
              <a:alpha val="90000"/>
              <a:hueOff val="2029141"/>
              <a:satOff val="100000"/>
              <a:lumOff val="177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pl-PL" sz="3600" kern="1200"/>
        </a:p>
      </dsp:txBody>
      <dsp:txXfrm>
        <a:off x="7006191" y="2832385"/>
        <a:ext cx="527843" cy="7221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8B146-75AB-4F32-A00F-3AB7428565EC}">
      <dsp:nvSpPr>
        <dsp:cNvPr id="0" name=""/>
        <dsp:cNvSpPr/>
      </dsp:nvSpPr>
      <dsp:spPr>
        <a:xfrm>
          <a:off x="224551" y="1977"/>
          <a:ext cx="3018422" cy="1540361"/>
        </a:xfrm>
        <a:prstGeom prst="ellipse">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pl-PL" sz="1800" kern="1200" dirty="0"/>
            <a:t>Special diet for </a:t>
          </a:r>
          <a:r>
            <a:rPr lang="pl-PL" sz="1800" kern="1200" dirty="0" err="1"/>
            <a:t>elderly</a:t>
          </a:r>
          <a:r>
            <a:rPr lang="pl-PL" sz="1800" kern="1200" dirty="0"/>
            <a:t> </a:t>
          </a:r>
        </a:p>
        <a:p>
          <a:pPr marL="0" lvl="0" indent="0" algn="ctr" defTabSz="800100">
            <a:lnSpc>
              <a:spcPct val="90000"/>
            </a:lnSpc>
            <a:spcBef>
              <a:spcPct val="0"/>
            </a:spcBef>
            <a:spcAft>
              <a:spcPct val="35000"/>
            </a:spcAft>
            <a:buNone/>
          </a:pPr>
          <a:r>
            <a:rPr lang="pl-PL" sz="1800" kern="1200" dirty="0"/>
            <a:t>(as in </a:t>
          </a:r>
          <a:r>
            <a:rPr lang="pl-PL" sz="1800" kern="1200" dirty="0" err="1"/>
            <a:t>group</a:t>
          </a:r>
          <a:r>
            <a:rPr lang="pl-PL" sz="1800" kern="1200" dirty="0"/>
            <a:t> 1) </a:t>
          </a:r>
        </a:p>
      </dsp:txBody>
      <dsp:txXfrm>
        <a:off x="666589" y="227558"/>
        <a:ext cx="2134346" cy="1089199"/>
      </dsp:txXfrm>
    </dsp:sp>
    <dsp:sp modelId="{D8B62F0B-E1D6-4F8D-9749-0A45D04D6ED1}">
      <dsp:nvSpPr>
        <dsp:cNvPr id="0" name=""/>
        <dsp:cNvSpPr/>
      </dsp:nvSpPr>
      <dsp:spPr>
        <a:xfrm>
          <a:off x="1283777" y="1668334"/>
          <a:ext cx="899970" cy="899970"/>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pl-PL" sz="1500" kern="1200"/>
        </a:p>
      </dsp:txBody>
      <dsp:txXfrm>
        <a:off x="1403068" y="2012483"/>
        <a:ext cx="661388" cy="211672"/>
      </dsp:txXfrm>
    </dsp:sp>
    <dsp:sp modelId="{78168297-6A52-4201-8097-6621F933DAEC}">
      <dsp:nvSpPr>
        <dsp:cNvPr id="0" name=""/>
        <dsp:cNvSpPr/>
      </dsp:nvSpPr>
      <dsp:spPr>
        <a:xfrm>
          <a:off x="345931" y="2694300"/>
          <a:ext cx="2775663" cy="1551672"/>
        </a:xfrm>
        <a:prstGeom prst="ellipse">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pl-PL" sz="1800" kern="1200" dirty="0" err="1"/>
            <a:t>Regular</a:t>
          </a:r>
          <a:r>
            <a:rPr lang="pl-PL" sz="1800" kern="1200" dirty="0"/>
            <a:t> </a:t>
          </a:r>
          <a:r>
            <a:rPr lang="pl-PL" sz="1800" kern="1200" dirty="0" err="1"/>
            <a:t>physical</a:t>
          </a:r>
          <a:r>
            <a:rPr lang="pl-PL" sz="1800" kern="1200" dirty="0"/>
            <a:t> </a:t>
          </a:r>
          <a:r>
            <a:rPr lang="pl-PL" sz="1800" kern="1200" dirty="0" err="1"/>
            <a:t>activity</a:t>
          </a:r>
          <a:r>
            <a:rPr lang="pl-PL" sz="1800" kern="1200" dirty="0"/>
            <a:t> in </a:t>
          </a:r>
          <a:r>
            <a:rPr lang="pl-PL" sz="1800" kern="1200" dirty="0" err="1"/>
            <a:t>everyday</a:t>
          </a:r>
          <a:r>
            <a:rPr lang="pl-PL" sz="1800" kern="1200" dirty="0"/>
            <a:t> life of the </a:t>
          </a:r>
          <a:r>
            <a:rPr lang="pl-PL" sz="1800" kern="1200" dirty="0" err="1"/>
            <a:t>elderly</a:t>
          </a:r>
          <a:r>
            <a:rPr lang="pl-PL" sz="1800" kern="1200" dirty="0"/>
            <a:t> (as in </a:t>
          </a:r>
          <a:r>
            <a:rPr lang="pl-PL" sz="1800" kern="1200" dirty="0" err="1"/>
            <a:t>group</a:t>
          </a:r>
          <a:r>
            <a:rPr lang="pl-PL" sz="1800" kern="1200" dirty="0"/>
            <a:t> 2)</a:t>
          </a:r>
        </a:p>
      </dsp:txBody>
      <dsp:txXfrm>
        <a:off x="752417" y="2921537"/>
        <a:ext cx="1962691" cy="1097198"/>
      </dsp:txXfrm>
    </dsp:sp>
    <dsp:sp modelId="{E8EA5F14-881A-4388-90CF-2BF2B1E55EE9}">
      <dsp:nvSpPr>
        <dsp:cNvPr id="0" name=""/>
        <dsp:cNvSpPr/>
      </dsp:nvSpPr>
      <dsp:spPr>
        <a:xfrm rot="21586323">
          <a:off x="3531863" y="1826992"/>
          <a:ext cx="612456" cy="57722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pl-PL" sz="1500" kern="1200"/>
        </a:p>
      </dsp:txBody>
      <dsp:txXfrm>
        <a:off x="3531864" y="1942780"/>
        <a:ext cx="439289" cy="346334"/>
      </dsp:txXfrm>
    </dsp:sp>
    <dsp:sp modelId="{2744E68B-E1E8-4FF7-AA20-C990FE78DD0C}">
      <dsp:nvSpPr>
        <dsp:cNvPr id="0" name=""/>
        <dsp:cNvSpPr/>
      </dsp:nvSpPr>
      <dsp:spPr>
        <a:xfrm>
          <a:off x="4398529" y="555327"/>
          <a:ext cx="3203924" cy="3103345"/>
        </a:xfrm>
        <a:prstGeom prst="ellipse">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pl-PL" sz="2600" b="1" kern="1200" dirty="0"/>
            <a:t>Comprehensive </a:t>
          </a:r>
          <a:r>
            <a:rPr lang="pl-PL" sz="2600" b="1" kern="1200" dirty="0" err="1"/>
            <a:t>therapy</a:t>
          </a:r>
          <a:endParaRPr lang="pl-PL" sz="2600" b="1" kern="1200" dirty="0"/>
        </a:p>
      </dsp:txBody>
      <dsp:txXfrm>
        <a:off x="4867733" y="1009801"/>
        <a:ext cx="2265516" cy="21943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E03F7-6CBB-43EB-888B-D1F2D9BC49B6}">
      <dsp:nvSpPr>
        <dsp:cNvPr id="0" name=""/>
        <dsp:cNvSpPr/>
      </dsp:nvSpPr>
      <dsp:spPr>
        <a:xfrm>
          <a:off x="0" y="424442"/>
          <a:ext cx="4971243" cy="3107027"/>
        </a:xfrm>
        <a:prstGeom prst="swooshArrow">
          <a:avLst>
            <a:gd name="adj1" fmla="val 25000"/>
            <a:gd name="adj2" fmla="val 25000"/>
          </a:avLst>
        </a:prstGeom>
        <a:solidFill>
          <a:srgbClr val="FF6600"/>
        </a:solidFill>
        <a:ln>
          <a:noFill/>
        </a:ln>
        <a:effectLst/>
      </dsp:spPr>
      <dsp:style>
        <a:lnRef idx="0">
          <a:scrgbClr r="0" g="0" b="0"/>
        </a:lnRef>
        <a:fillRef idx="1">
          <a:scrgbClr r="0" g="0" b="0"/>
        </a:fillRef>
        <a:effectRef idx="0">
          <a:scrgbClr r="0" g="0" b="0"/>
        </a:effectRef>
        <a:fontRef idx="minor"/>
      </dsp:style>
    </dsp:sp>
    <dsp:sp modelId="{E67BEECF-F995-415E-9314-4A89E7BE9C7A}">
      <dsp:nvSpPr>
        <dsp:cNvPr id="0" name=""/>
        <dsp:cNvSpPr/>
      </dsp:nvSpPr>
      <dsp:spPr>
        <a:xfrm>
          <a:off x="631347" y="2612939"/>
          <a:ext cx="129252" cy="129252"/>
        </a:xfrm>
        <a:prstGeom prst="ellipse">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D036A2-6136-4BF0-8EDF-12D7D8207E7F}">
      <dsp:nvSpPr>
        <dsp:cNvPr id="0" name=""/>
        <dsp:cNvSpPr/>
      </dsp:nvSpPr>
      <dsp:spPr>
        <a:xfrm>
          <a:off x="477032" y="3012412"/>
          <a:ext cx="1158299" cy="897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488" tIns="0" rIns="0" bIns="0" numCol="1" spcCol="1270" anchor="t" anchorCtr="0">
          <a:noAutofit/>
        </a:bodyPr>
        <a:lstStyle/>
        <a:p>
          <a:pPr marL="0" lvl="0" indent="0" algn="l" defTabSz="1111250">
            <a:lnSpc>
              <a:spcPct val="90000"/>
            </a:lnSpc>
            <a:spcBef>
              <a:spcPct val="0"/>
            </a:spcBef>
            <a:spcAft>
              <a:spcPct val="35000"/>
            </a:spcAft>
            <a:buNone/>
          </a:pPr>
          <a:r>
            <a:rPr lang="pl-PL" sz="2500" b="1" kern="1200" dirty="0" err="1"/>
            <a:t>group</a:t>
          </a:r>
          <a:endParaRPr lang="pl-PL" sz="2500" b="1" kern="1200" dirty="0"/>
        </a:p>
      </dsp:txBody>
      <dsp:txXfrm>
        <a:off x="477032" y="3012412"/>
        <a:ext cx="1158299" cy="897930"/>
      </dsp:txXfrm>
    </dsp:sp>
    <dsp:sp modelId="{ABEF2B20-0AF3-42C0-8DD1-7D769F32FE03}">
      <dsp:nvSpPr>
        <dsp:cNvPr id="0" name=""/>
        <dsp:cNvSpPr/>
      </dsp:nvSpPr>
      <dsp:spPr>
        <a:xfrm>
          <a:off x="1772248" y="1768449"/>
          <a:ext cx="233648" cy="233648"/>
        </a:xfrm>
        <a:prstGeom prst="ellipse">
          <a:avLst/>
        </a:prstGeom>
        <a:solidFill>
          <a:schemeClr val="accent6">
            <a:shade val="50000"/>
            <a:hueOff val="245616"/>
            <a:satOff val="-10737"/>
            <a:lumOff val="29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C19205-8F59-4F25-9EB7-5E86C65335CC}">
      <dsp:nvSpPr>
        <dsp:cNvPr id="0" name=""/>
        <dsp:cNvSpPr/>
      </dsp:nvSpPr>
      <dsp:spPr>
        <a:xfrm>
          <a:off x="1389116" y="2353742"/>
          <a:ext cx="1193098" cy="1690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805" tIns="0" rIns="0" bIns="0" numCol="1" spcCol="1270" anchor="t" anchorCtr="0">
          <a:noAutofit/>
        </a:bodyPr>
        <a:lstStyle/>
        <a:p>
          <a:pPr marL="0" lvl="0" indent="0" algn="l" defTabSz="1111250">
            <a:lnSpc>
              <a:spcPct val="90000"/>
            </a:lnSpc>
            <a:spcBef>
              <a:spcPct val="0"/>
            </a:spcBef>
            <a:spcAft>
              <a:spcPct val="35000"/>
            </a:spcAft>
            <a:buNone/>
          </a:pPr>
          <a:r>
            <a:rPr lang="pl-PL" sz="2500" b="1" kern="1200" dirty="0" err="1"/>
            <a:t>without</a:t>
          </a:r>
          <a:endParaRPr lang="pl-PL" sz="2500" b="1" kern="1200" dirty="0"/>
        </a:p>
      </dsp:txBody>
      <dsp:txXfrm>
        <a:off x="1389116" y="2353742"/>
        <a:ext cx="1193098" cy="1690222"/>
      </dsp:txXfrm>
    </dsp:sp>
    <dsp:sp modelId="{FF8BE019-A98E-4BE8-9C7B-A39E00102B50}">
      <dsp:nvSpPr>
        <dsp:cNvPr id="0" name=""/>
        <dsp:cNvSpPr/>
      </dsp:nvSpPr>
      <dsp:spPr>
        <a:xfrm>
          <a:off x="2949614" y="1367316"/>
          <a:ext cx="205708" cy="191028"/>
        </a:xfrm>
        <a:prstGeom prst="ellipse">
          <a:avLst/>
        </a:prstGeom>
        <a:solidFill>
          <a:schemeClr val="accent6">
            <a:shade val="50000"/>
            <a:hueOff val="245616"/>
            <a:satOff val="-10737"/>
            <a:lumOff val="29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95B029-F750-44AE-8598-C51441123CFF}">
      <dsp:nvSpPr>
        <dsp:cNvPr id="0" name=""/>
        <dsp:cNvSpPr/>
      </dsp:nvSpPr>
      <dsp:spPr>
        <a:xfrm>
          <a:off x="3305877" y="1416112"/>
          <a:ext cx="1193098" cy="2159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220" tIns="0" rIns="0" bIns="0" numCol="1" spcCol="1270" anchor="t" anchorCtr="0">
          <a:noAutofit/>
        </a:bodyPr>
        <a:lstStyle/>
        <a:p>
          <a:pPr marL="0" lvl="0" indent="0" algn="l" defTabSz="1111250">
            <a:lnSpc>
              <a:spcPct val="90000"/>
            </a:lnSpc>
            <a:spcBef>
              <a:spcPct val="0"/>
            </a:spcBef>
            <a:spcAft>
              <a:spcPct val="35000"/>
            </a:spcAft>
            <a:buNone/>
          </a:pPr>
          <a:endParaRPr lang="pl-PL" sz="2500" kern="1200"/>
        </a:p>
      </dsp:txBody>
      <dsp:txXfrm>
        <a:off x="3305877" y="1416112"/>
        <a:ext cx="1193098" cy="215938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equation2#1">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srcNode" val="vNodes"/>
                <dgm:param type="dstNode" val="lastNode"/>
                <dgm:param type="begPts" val="auto"/>
                <dgm:param type="endPts" val="auto"/>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arrow2#1">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parTxLTRAlign" val="r"/>
                    <dgm:param type="parTxRTLAlign" val="r"/>
                    <dgm:param type="txAnchorVert" val="t"/>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parTxLTRAlign" val="l"/>
                            <dgm:param type="parTxRTLAlign" val="r"/>
                            <dgm:param type="txAnchorVert" val="t"/>
                          </dgm:alg>
                        </dgm:if>
                        <dgm:else name="Name15">
                          <dgm:alg type="tx">
                            <dgm:param type="parTxLTRAlign" val="l"/>
                            <dgm:param type="parTxRTLAlign" val="l"/>
                            <dgm:param type="txAnchorVert" val="t"/>
                          </dgm:alg>
                        </dgm:else>
                      </dgm:choose>
                    </dgm:if>
                    <dgm:else name="Name16">
                      <dgm:choose name="Name17">
                        <dgm:if name="Name18" axis="root des" ptType="all node" func="maxDepth" op="gt" val="1">
                          <dgm:alg type="tx">
                            <dgm:param type="parTxLTRAlign" val="l"/>
                            <dgm:param type="parTxRTLAlign" val="r"/>
                            <dgm:param type="txAnchorVertCh" val="b"/>
                            <dgm:param type="txAnchorVert" val="b"/>
                          </dgm:alg>
                        </dgm:if>
                        <dgm:else name="Name19">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parTxLTRAlign" val="l"/>
                            <dgm:param type="parTxRTLAlign" val="r"/>
                            <dgm:param type="txAnchorVert" val="t"/>
                          </dgm:alg>
                        </dgm:if>
                        <dgm:else name="Name28">
                          <dgm:alg type="tx">
                            <dgm:param type="parTxLTRAlign" val="l"/>
                            <dgm:param type="parTxRTLAlign" val="l"/>
                            <dgm:param type="txAnchorVert" val="t"/>
                          </dgm:alg>
                        </dgm:else>
                      </dgm:choose>
                    </dgm:if>
                    <dgm:else name="Name29">
                      <dgm:choose name="Name30">
                        <dgm:if name="Name31" axis="root des" ptType="all node" func="maxDepth" op="gt" val="1">
                          <dgm:alg type="tx">
                            <dgm:param type="parTxLTRAlign" val="l"/>
                            <dgm:param type="parTxRTLAlign" val="r"/>
                            <dgm:param type="txAnchorVertCh" val="b"/>
                            <dgm:param type="txAnchorVert" val="b"/>
                          </dgm:alg>
                        </dgm:if>
                        <dgm:else name="Name3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parTxLTRAlign" val="l"/>
                            <dgm:param type="parTxRTLAlign" val="r"/>
                            <dgm:param type="txAnchorVert" val="t"/>
                          </dgm:alg>
                        </dgm:if>
                        <dgm:else name="Name45">
                          <dgm:alg type="tx">
                            <dgm:param type="parTxLTRAlign" val="l"/>
                            <dgm:param type="parTxRTLAlign" val="l"/>
                            <dgm:param type="txAnchorVert" val="t"/>
                          </dgm:alg>
                        </dgm:else>
                      </dgm:choose>
                    </dgm:if>
                    <dgm:else name="Name46">
                      <dgm:choose name="Name47">
                        <dgm:if name="Name48" axis="root des" ptType="all node" func="maxDepth" op="gt" val="1">
                          <dgm:alg type="tx">
                            <dgm:param type="parTxLTRAlign" val="l"/>
                            <dgm:param type="parTxRTLAlign" val="r"/>
                            <dgm:param type="txAnchorVertCh" val="b"/>
                            <dgm:param type="txAnchorVert" val="b"/>
                          </dgm:alg>
                        </dgm:if>
                        <dgm:else name="Name49">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parTxLTRAlign" val="l"/>
                            <dgm:param type="parTxRTLAlign" val="r"/>
                            <dgm:param type="txAnchorVert" val="t"/>
                          </dgm:alg>
                        </dgm:if>
                        <dgm:else name="Name58">
                          <dgm:alg type="tx">
                            <dgm:param type="parTxLTRAlign" val="l"/>
                            <dgm:param type="parTxRTLAlign" val="l"/>
                            <dgm:param type="txAnchorVert" val="t"/>
                          </dgm:alg>
                        </dgm:else>
                      </dgm:choose>
                    </dgm:if>
                    <dgm:else name="Name59">
                      <dgm:choose name="Name60">
                        <dgm:if name="Name61" axis="root des" ptType="all node" func="maxDepth" op="gt" val="1">
                          <dgm:alg type="tx">
                            <dgm:param type="parTxLTRAlign" val="l"/>
                            <dgm:param type="parTxRTLAlign" val="r"/>
                            <dgm:param type="txAnchorVertCh" val="b"/>
                            <dgm:param type="txAnchorVert" val="b"/>
                          </dgm:alg>
                        </dgm:if>
                        <dgm:else name="Name6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parTxLTRAlign" val="l"/>
                            <dgm:param type="parTxRTLAlign" val="r"/>
                            <dgm:param type="txAnchorVert" val="t"/>
                          </dgm:alg>
                        </dgm:if>
                        <dgm:else name="Name71">
                          <dgm:alg type="tx">
                            <dgm:param type="parTxLTRAlign" val="l"/>
                            <dgm:param type="parTxRTLAlign" val="l"/>
                            <dgm:param type="txAnchorVert" val="t"/>
                          </dgm:alg>
                        </dgm:else>
                      </dgm:choose>
                    </dgm:if>
                    <dgm:else name="Name72">
                      <dgm:choose name="Name73">
                        <dgm:if name="Name74" axis="root des" ptType="all node" func="maxDepth" op="gt" val="1">
                          <dgm:alg type="tx">
                            <dgm:param type="parTxLTRAlign" val="l"/>
                            <dgm:param type="parTxRTLAlign" val="r"/>
                            <dgm:param type="txAnchorVertCh" val="b"/>
                            <dgm:param type="txAnchorVert" val="b"/>
                          </dgm:alg>
                        </dgm:if>
                        <dgm:else name="Name75">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param type="txAnchorVert" val="t"/>
                          </dgm:alg>
                        </dgm:if>
                        <dgm:else name="Name88">
                          <dgm:alg type="tx">
                            <dgm:param type="parTxLTRAlign" val="l"/>
                            <dgm:param type="parTxRTLAlign" val="l"/>
                            <dgm:param type="txAnchorVert" val="t"/>
                          </dgm:alg>
                        </dgm:else>
                      </dgm:choose>
                    </dgm:if>
                    <dgm:else name="Name89">
                      <dgm:choose name="Name90">
                        <dgm:if name="Name91" axis="root des" ptType="all node" func="maxDepth" op="gt" val="1">
                          <dgm:alg type="tx">
                            <dgm:param type="parTxLTRAlign" val="l"/>
                            <dgm:param type="parTxRTLAlign" val="r"/>
                            <dgm:param type="txAnchorVertCh" val="b"/>
                            <dgm:param type="txAnchorVert" val="b"/>
                          </dgm:alg>
                        </dgm:if>
                        <dgm:else name="Name9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parTxLTRAlign" val="l"/>
                            <dgm:param type="parTxRTLAlign" val="r"/>
                            <dgm:param type="txAnchorVert" val="t"/>
                          </dgm:alg>
                        </dgm:if>
                        <dgm:else name="Name101">
                          <dgm:alg type="tx">
                            <dgm:param type="parTxLTRAlign" val="l"/>
                            <dgm:param type="parTxRTLAlign" val="l"/>
                            <dgm:param type="txAnchorVert" val="t"/>
                          </dgm:alg>
                        </dgm:else>
                      </dgm:choose>
                    </dgm:if>
                    <dgm:else name="Name102">
                      <dgm:choose name="Name103">
                        <dgm:if name="Name104" axis="root des" ptType="all node" func="maxDepth" op="gt" val="1">
                          <dgm:alg type="tx">
                            <dgm:param type="parTxLTRAlign" val="l"/>
                            <dgm:param type="parTxRTLAlign" val="r"/>
                            <dgm:param type="txAnchorVertCh" val="b"/>
                            <dgm:param type="txAnchorVert" val="b"/>
                          </dgm:alg>
                        </dgm:if>
                        <dgm:else name="Name105">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parTxLTRAlign" val="l"/>
                            <dgm:param type="parTxRTLAlign" val="r"/>
                            <dgm:param type="txAnchorVert" val="t"/>
                          </dgm:alg>
                        </dgm:if>
                        <dgm:else name="Name114">
                          <dgm:alg type="tx">
                            <dgm:param type="parTxLTRAlign" val="l"/>
                            <dgm:param type="parTxRTLAlign" val="l"/>
                            <dgm:param type="txAnchorVert" val="t"/>
                          </dgm:alg>
                        </dgm:else>
                      </dgm:choose>
                    </dgm:if>
                    <dgm:else name="Name115">
                      <dgm:choose name="Name116">
                        <dgm:if name="Name117" axis="root des" ptType="all node" func="maxDepth" op="gt" val="1">
                          <dgm:alg type="tx">
                            <dgm:param type="parTxLTRAlign" val="l"/>
                            <dgm:param type="parTxRTLAlign" val="r"/>
                            <dgm:param type="txAnchorVertCh" val="b"/>
                            <dgm:param type="txAnchorVert" val="b"/>
                          </dgm:alg>
                        </dgm:if>
                        <dgm:else name="Name118">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parTxLTRAlign" val="l"/>
                            <dgm:param type="parTxRTLAlign" val="r"/>
                            <dgm:param type="txAnchorVert" val="t"/>
                          </dgm:alg>
                        </dgm:if>
                        <dgm:else name="Name127">
                          <dgm:alg type="tx">
                            <dgm:param type="parTxLTRAlign" val="l"/>
                            <dgm:param type="parTxRTLAlign" val="l"/>
                            <dgm:param type="txAnchorVert" val="t"/>
                          </dgm:alg>
                        </dgm:else>
                      </dgm:choose>
                    </dgm:if>
                    <dgm:else name="Name128">
                      <dgm:choose name="Name129">
                        <dgm:if name="Name130" axis="root des" ptType="all node" func="maxDepth" op="gt" val="1">
                          <dgm:alg type="tx">
                            <dgm:param type="parTxLTRAlign" val="l"/>
                            <dgm:param type="parTxRTLAlign" val="r"/>
                            <dgm:param type="txAnchorVertCh" val="b"/>
                            <dgm:param type="txAnchorVert" val="b"/>
                          </dgm:alg>
                        </dgm:if>
                        <dgm:else name="Name131">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parTxLTRAlign" val="l"/>
                            <dgm:param type="parTxRTLAlign" val="r"/>
                            <dgm:param type="txAnchorVert" val="t"/>
                          </dgm:alg>
                        </dgm:if>
                        <dgm:else name="Name144">
                          <dgm:alg type="tx">
                            <dgm:param type="parTxLTRAlign" val="l"/>
                            <dgm:param type="parTxRTLAlign" val="l"/>
                            <dgm:param type="txAnchorVert" val="t"/>
                          </dgm:alg>
                        </dgm:else>
                      </dgm:choose>
                    </dgm:if>
                    <dgm:else name="Name145">
                      <dgm:choose name="Name146">
                        <dgm:if name="Name147" axis="root des" ptType="all node" func="maxDepth" op="gt" val="1">
                          <dgm:alg type="tx">
                            <dgm:param type="parTxLTRAlign" val="l"/>
                            <dgm:param type="parTxRTLAlign" val="r"/>
                            <dgm:param type="txAnchorVertCh" val="b"/>
                            <dgm:param type="txAnchorVert" val="b"/>
                          </dgm:alg>
                        </dgm:if>
                        <dgm:else name="Name148">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parTxLTRAlign" val="l"/>
                            <dgm:param type="parTxRTLAlign" val="r"/>
                            <dgm:param type="txAnchorVert" val="t"/>
                          </dgm:alg>
                        </dgm:if>
                        <dgm:else name="Name157">
                          <dgm:alg type="tx">
                            <dgm:param type="parTxLTRAlign" val="l"/>
                            <dgm:param type="parTxRTLAlign" val="l"/>
                            <dgm:param type="txAnchorVert" val="t"/>
                          </dgm:alg>
                        </dgm:else>
                      </dgm:choose>
                    </dgm:if>
                    <dgm:else name="Name158">
                      <dgm:choose name="Name159">
                        <dgm:if name="Name160" axis="root des" ptType="all node" func="maxDepth" op="gt" val="1">
                          <dgm:alg type="tx">
                            <dgm:param type="parTxLTRAlign" val="l"/>
                            <dgm:param type="parTxRTLAlign" val="r"/>
                            <dgm:param type="txAnchorVertCh" val="b"/>
                            <dgm:param type="txAnchorVert" val="b"/>
                          </dgm:alg>
                        </dgm:if>
                        <dgm:else name="Name161">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parTxLTRAlign" val="l"/>
                            <dgm:param type="parTxRTLAlign" val="r"/>
                            <dgm:param type="txAnchorVert" val="t"/>
                          </dgm:alg>
                        </dgm:if>
                        <dgm:else name="Name170">
                          <dgm:alg type="tx">
                            <dgm:param type="parTxLTRAlign" val="l"/>
                            <dgm:param type="parTxRTLAlign" val="l"/>
                            <dgm:param type="txAnchorVert" val="t"/>
                          </dgm:alg>
                        </dgm:else>
                      </dgm:choose>
                    </dgm:if>
                    <dgm:else name="Name171">
                      <dgm:choose name="Name172">
                        <dgm:if name="Name173" axis="root des" ptType="all node" func="maxDepth" op="gt" val="1">
                          <dgm:alg type="tx">
                            <dgm:param type="parTxLTRAlign" val="l"/>
                            <dgm:param type="parTxRTLAlign" val="r"/>
                            <dgm:param type="txAnchorVertCh" val="b"/>
                            <dgm:param type="txAnchorVert" val="b"/>
                          </dgm:alg>
                        </dgm:if>
                        <dgm:else name="Name174">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parTxLTRAlign" val="l"/>
                            <dgm:param type="parTxRTLAlign" val="r"/>
                            <dgm:param type="txAnchorVert" val="t"/>
                          </dgm:alg>
                        </dgm:if>
                        <dgm:else name="Name183">
                          <dgm:alg type="tx">
                            <dgm:param type="parTxLTRAlign" val="l"/>
                            <dgm:param type="parTxRTLAlign" val="l"/>
                            <dgm:param type="txAnchorVert" val="t"/>
                          </dgm:alg>
                        </dgm:else>
                      </dgm:choose>
                    </dgm:if>
                    <dgm:else name="Name184">
                      <dgm:choose name="Name185">
                        <dgm:if name="Name186" axis="root des" ptType="all node" func="maxDepth" op="gt" val="1">
                          <dgm:alg type="tx">
                            <dgm:param type="parTxLTRAlign" val="l"/>
                            <dgm:param type="parTxRTLAlign" val="r"/>
                            <dgm:param type="txAnchorVertCh" val="b"/>
                            <dgm:param type="txAnchorVert" val="b"/>
                          </dgm:alg>
                        </dgm:if>
                        <dgm:else name="Name187">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parTxLTRAlign" val="l"/>
                            <dgm:param type="parTxRTLAlign" val="r"/>
                            <dgm:param type="txAnchorVert" val="t"/>
                          </dgm:alg>
                        </dgm:if>
                        <dgm:else name="Name196">
                          <dgm:alg type="tx">
                            <dgm:param type="parTxLTRAlign" val="l"/>
                            <dgm:param type="parTxRTLAlign" val="l"/>
                            <dgm:param type="txAnchorVert" val="t"/>
                          </dgm:alg>
                        </dgm:else>
                      </dgm:choose>
                    </dgm:if>
                    <dgm:else name="Name197">
                      <dgm:choose name="Name198">
                        <dgm:if name="Name199" axis="root des" ptType="all node" func="maxDepth" op="gt" val="1">
                          <dgm:alg type="tx">
                            <dgm:param type="parTxLTRAlign" val="l"/>
                            <dgm:param type="parTxRTLAlign" val="r"/>
                            <dgm:param type="txAnchorVertCh" val="b"/>
                            <dgm:param type="txAnchorVert" val="b"/>
                          </dgm:alg>
                        </dgm:if>
                        <dgm:else name="Name200">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71A74-EC29-4B02-A2CB-ACE0B99F2756}" type="datetimeFigureOut">
              <a:rPr lang="fr-FR" smtClean="0"/>
              <a:t>26/02/2019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5553D9-92FD-47CE-B691-A77A4EF375C6}" type="slidenum">
              <a:rPr lang="fr-FR" smtClean="0"/>
              <a:t>‹N°›</a:t>
            </a:fld>
            <a:endParaRPr lang="fr-FR"/>
          </a:p>
        </p:txBody>
      </p:sp>
    </p:spTree>
    <p:extLst>
      <p:ext uri="{BB962C8B-B14F-4D97-AF65-F5344CB8AC3E}">
        <p14:creationId xmlns:p14="http://schemas.microsoft.com/office/powerpoint/2010/main" val="156964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C5553D9-92FD-47CE-B691-A77A4EF375C6}" type="slidenum">
              <a:rPr lang="fr-FR" smtClean="0"/>
              <a:t>2</a:t>
            </a:fld>
            <a:endParaRPr lang="fr-FR"/>
          </a:p>
        </p:txBody>
      </p:sp>
    </p:spTree>
    <p:extLst>
      <p:ext uri="{BB962C8B-B14F-4D97-AF65-F5344CB8AC3E}">
        <p14:creationId xmlns:p14="http://schemas.microsoft.com/office/powerpoint/2010/main" val="2926080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a:off x="679768" y="4777194"/>
            <a:ext cx="5438140" cy="3908614"/>
          </a:xfrm>
          <a:prstGeom prst="rect">
            <a:avLst/>
          </a:prstGeom>
        </p:spPr>
        <p:txBody>
          <a:bodyPr lIns="91425" tIns="91425" rIns="91425" bIns="91425" anchor="t" anchorCtr="0">
            <a:noAutofit/>
          </a:bodyPr>
          <a:lstStyle/>
          <a:p>
            <a:pPr lvl="0">
              <a:spcBef>
                <a:spcPts val="0"/>
              </a:spcBef>
              <a:buNone/>
            </a:pPr>
            <a:endParaRPr/>
          </a:p>
        </p:txBody>
      </p:sp>
      <p:sp>
        <p:nvSpPr>
          <p:cNvPr id="58" name="Shape 58"/>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8136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a:off x="679768" y="4777194"/>
            <a:ext cx="5438140" cy="3908614"/>
          </a:xfrm>
          <a:prstGeom prst="rect">
            <a:avLst/>
          </a:prstGeom>
        </p:spPr>
        <p:txBody>
          <a:bodyPr lIns="91425" tIns="91425" rIns="91425" bIns="91425" anchor="t" anchorCtr="0">
            <a:noAutofit/>
          </a:bodyPr>
          <a:lstStyle/>
          <a:p>
            <a:pPr lvl="0">
              <a:spcBef>
                <a:spcPts val="0"/>
              </a:spcBef>
              <a:buNone/>
            </a:pPr>
            <a:endParaRPr/>
          </a:p>
        </p:txBody>
      </p:sp>
      <p:sp>
        <p:nvSpPr>
          <p:cNvPr id="58" name="Shape 58"/>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7279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a:off x="679768" y="4777194"/>
            <a:ext cx="5438140" cy="3908614"/>
          </a:xfrm>
          <a:prstGeom prst="rect">
            <a:avLst/>
          </a:prstGeom>
        </p:spPr>
        <p:txBody>
          <a:bodyPr lIns="91425" tIns="91425" rIns="91425" bIns="91425" anchor="t" anchorCtr="0">
            <a:noAutofit/>
          </a:bodyPr>
          <a:lstStyle/>
          <a:p>
            <a:pPr lvl="0">
              <a:spcBef>
                <a:spcPts val="0"/>
              </a:spcBef>
              <a:buNone/>
            </a:pPr>
            <a:endParaRPr/>
          </a:p>
        </p:txBody>
      </p:sp>
      <p:sp>
        <p:nvSpPr>
          <p:cNvPr id="58" name="Shape 58"/>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0726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a:off x="679768" y="4777194"/>
            <a:ext cx="5438140" cy="3908614"/>
          </a:xfrm>
          <a:prstGeom prst="rect">
            <a:avLst/>
          </a:prstGeom>
        </p:spPr>
        <p:txBody>
          <a:bodyPr lIns="91425" tIns="91425" rIns="91425" bIns="91425" anchor="t" anchorCtr="0">
            <a:noAutofit/>
          </a:bodyPr>
          <a:lstStyle/>
          <a:p>
            <a:pPr lvl="0">
              <a:spcBef>
                <a:spcPts val="0"/>
              </a:spcBef>
              <a:buNone/>
            </a:pPr>
            <a:endParaRPr/>
          </a:p>
        </p:txBody>
      </p:sp>
      <p:sp>
        <p:nvSpPr>
          <p:cNvPr id="58" name="Shape 58"/>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4742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a:off x="679768" y="4777194"/>
            <a:ext cx="5438140" cy="3908614"/>
          </a:xfrm>
          <a:prstGeom prst="rect">
            <a:avLst/>
          </a:prstGeom>
        </p:spPr>
        <p:txBody>
          <a:bodyPr lIns="91425" tIns="91425" rIns="91425" bIns="91425" anchor="t" anchorCtr="0">
            <a:noAutofit/>
          </a:bodyPr>
          <a:lstStyle/>
          <a:p>
            <a:pPr lvl="0">
              <a:spcBef>
                <a:spcPts val="0"/>
              </a:spcBef>
              <a:buNone/>
            </a:pPr>
            <a:endParaRPr/>
          </a:p>
        </p:txBody>
      </p:sp>
      <p:sp>
        <p:nvSpPr>
          <p:cNvPr id="58" name="Shape 58"/>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2512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a:off x="679768" y="4777194"/>
            <a:ext cx="5438140" cy="3908614"/>
          </a:xfrm>
          <a:prstGeom prst="rect">
            <a:avLst/>
          </a:prstGeom>
        </p:spPr>
        <p:txBody>
          <a:bodyPr lIns="91425" tIns="91425" rIns="91425" bIns="91425" anchor="t" anchorCtr="0">
            <a:noAutofit/>
          </a:bodyPr>
          <a:lstStyle/>
          <a:p>
            <a:pPr lvl="0">
              <a:spcBef>
                <a:spcPts val="0"/>
              </a:spcBef>
              <a:buNone/>
            </a:pPr>
            <a:endParaRPr/>
          </a:p>
        </p:txBody>
      </p:sp>
      <p:sp>
        <p:nvSpPr>
          <p:cNvPr id="58" name="Shape 58"/>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2690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Frailty is a clinical state in which there is an increase in an individual’s vulnerability for</a:t>
            </a:r>
          </a:p>
          <a:p>
            <a:r>
              <a:rPr lang="en-US" sz="1200" b="0" i="0" u="none" strike="noStrike" kern="1200" baseline="0" dirty="0">
                <a:solidFill>
                  <a:schemeClr val="tx1"/>
                </a:solidFill>
                <a:latin typeface="+mn-lt"/>
                <a:ea typeface="+mn-ea"/>
                <a:cs typeface="+mn-cs"/>
              </a:rPr>
              <a:t>developing increased dependency and/or mortality when exposed to a stressor. Frailty can occur as</a:t>
            </a:r>
          </a:p>
          <a:p>
            <a:r>
              <a:rPr lang="en-US" sz="1200" b="0" i="0" u="none" strike="noStrike" kern="1200" baseline="0" dirty="0">
                <a:solidFill>
                  <a:schemeClr val="tx1"/>
                </a:solidFill>
                <a:latin typeface="+mn-lt"/>
                <a:ea typeface="+mn-ea"/>
                <a:cs typeface="+mn-cs"/>
              </a:rPr>
              <a:t>the result of a range of diseases and medical conditions.</a:t>
            </a:r>
            <a:endParaRPr lang="fr-FR" dirty="0"/>
          </a:p>
        </p:txBody>
      </p:sp>
      <p:sp>
        <p:nvSpPr>
          <p:cNvPr id="4" name="Espace réservé du numéro de diapositive 3"/>
          <p:cNvSpPr>
            <a:spLocks noGrp="1"/>
          </p:cNvSpPr>
          <p:nvPr>
            <p:ph type="sldNum" sz="quarter" idx="10"/>
          </p:nvPr>
        </p:nvSpPr>
        <p:spPr/>
        <p:txBody>
          <a:bodyPr/>
          <a:lstStyle/>
          <a:p>
            <a:fld id="{BC5553D9-92FD-47CE-B691-A77A4EF375C6}" type="slidenum">
              <a:rPr lang="fr-FR" smtClean="0"/>
              <a:t>53</a:t>
            </a:fld>
            <a:endParaRPr lang="fr-FR"/>
          </a:p>
        </p:txBody>
      </p:sp>
    </p:spTree>
    <p:extLst>
      <p:ext uri="{BB962C8B-B14F-4D97-AF65-F5344CB8AC3E}">
        <p14:creationId xmlns:p14="http://schemas.microsoft.com/office/powerpoint/2010/main" val="251007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a:t>three parts:</a:t>
            </a:r>
          </a:p>
          <a:p>
            <a:pPr lvl="1"/>
            <a:r>
              <a:rPr lang="en-GB" dirty="0"/>
              <a:t> balance (three positions: feet together, </a:t>
            </a:r>
            <a:r>
              <a:rPr lang="en-GB" dirty="0" err="1"/>
              <a:t>semitandem</a:t>
            </a:r>
            <a:r>
              <a:rPr lang="en-GB" dirty="0"/>
              <a:t> and tandem), </a:t>
            </a:r>
          </a:p>
          <a:p>
            <a:pPr lvl="1"/>
            <a:r>
              <a:rPr lang="en-GB" dirty="0"/>
              <a:t>slowness (time that patient spends to walk 4 meters, at normal pace) </a:t>
            </a:r>
          </a:p>
          <a:p>
            <a:pPr lvl="1"/>
            <a:r>
              <a:rPr lang="en-GB" dirty="0"/>
              <a:t>stand up and sit down in a chair five times. It is very important to do the test in the correct order, because if we start with the stand up one, the patient can be fatigued and offer some incorrect results in the other two sub-test (balance and slowness).</a:t>
            </a:r>
            <a:endParaRPr lang="fr-FR" dirty="0"/>
          </a:p>
          <a:p>
            <a:pPr marL="0" indent="0">
              <a:buNone/>
            </a:pPr>
            <a:endParaRPr lang="fr-FR" dirty="0"/>
          </a:p>
          <a:p>
            <a:r>
              <a:rPr lang="en-GB" dirty="0"/>
              <a:t>The final score results from the sum of the three sub-test, and ranges from 0 (worst) to 12. A total score below 10 indicates frailty, high risk of disability and falls</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BC5553D9-92FD-47CE-B691-A77A4EF375C6}" type="slidenum">
              <a:rPr lang="fr-FR" smtClean="0"/>
              <a:t>54</a:t>
            </a:fld>
            <a:endParaRPr lang="fr-FR"/>
          </a:p>
        </p:txBody>
      </p:sp>
    </p:spTree>
    <p:extLst>
      <p:ext uri="{BB962C8B-B14F-4D97-AF65-F5344CB8AC3E}">
        <p14:creationId xmlns:p14="http://schemas.microsoft.com/office/powerpoint/2010/main" val="2649754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514350" lvl="0" indent="-514350">
              <a:buFont typeface="+mj-lt"/>
              <a:buAutoNum type="arabicPeriod"/>
            </a:pPr>
            <a:r>
              <a:rPr lang="en-GB" b="1" dirty="0"/>
              <a:t>Weight loss</a:t>
            </a:r>
            <a:r>
              <a:rPr lang="en-GB" dirty="0"/>
              <a:t>: we ask the patient about unintentional weight loss, of 4.5 kilograms in prior year or, at follow-up, of 5% of body weight in prior year (by direct measurement of weight).</a:t>
            </a:r>
            <a:endParaRPr lang="fr-FR" dirty="0"/>
          </a:p>
          <a:p>
            <a:pPr marL="514350" lvl="0" indent="-514350">
              <a:buFont typeface="+mj-lt"/>
              <a:buAutoNum type="arabicPeriod"/>
            </a:pPr>
            <a:r>
              <a:rPr lang="en-GB" b="1" dirty="0"/>
              <a:t>Weakness</a:t>
            </a:r>
            <a:r>
              <a:rPr lang="en-GB" dirty="0"/>
              <a:t>: grip strength in the lowest 20% at baseline, adjusted for gender and body mass index. </a:t>
            </a:r>
            <a:endParaRPr lang="fr-FR" dirty="0"/>
          </a:p>
          <a:p>
            <a:pPr marL="514350" lvl="0" indent="-514350">
              <a:buFont typeface="+mj-lt"/>
              <a:buAutoNum type="arabicPeriod"/>
            </a:pPr>
            <a:r>
              <a:rPr lang="en-GB" b="1" dirty="0"/>
              <a:t>Poor endurance and energy</a:t>
            </a:r>
            <a:r>
              <a:rPr lang="en-GB" dirty="0"/>
              <a:t>: as indicated by self-report of exhaustion. Self-reported exhaustion, identified by two questions from the CES–D scale, is associated with the stage of exercise reached in graded exercise testing, as an indicator of VO2 max, and is predictive of cardiovascular disease.</a:t>
            </a:r>
            <a:endParaRPr lang="fr-FR" dirty="0"/>
          </a:p>
          <a:p>
            <a:pPr marL="514350" lvl="0" indent="-514350">
              <a:buFont typeface="+mj-lt"/>
              <a:buAutoNum type="arabicPeriod"/>
            </a:pPr>
            <a:r>
              <a:rPr lang="en-GB" b="1" dirty="0"/>
              <a:t>Slowness:</a:t>
            </a:r>
            <a:r>
              <a:rPr lang="en-GB" dirty="0"/>
              <a:t> The slowest 20% of the population was defined at baseline, based on time to walk 4.5 meters, at normal pace, adjusting for gender and standing height. </a:t>
            </a:r>
            <a:endParaRPr lang="fr-FR" dirty="0"/>
          </a:p>
          <a:p>
            <a:pPr marL="514350" lvl="0" indent="-514350">
              <a:buFont typeface="+mj-lt"/>
              <a:buAutoNum type="arabicPeriod"/>
            </a:pPr>
            <a:r>
              <a:rPr lang="en-GB" b="1" dirty="0"/>
              <a:t>Low physical activity level:</a:t>
            </a:r>
            <a:r>
              <a:rPr lang="en-GB" dirty="0"/>
              <a:t> A weighted score of kilocalories expended per week was calculated at baseline, based on each participant’s report. The lowest quintile of physical activity was identified for each gender.</a:t>
            </a:r>
            <a:endParaRPr lang="fr-FR" dirty="0"/>
          </a:p>
          <a:p>
            <a:pPr marL="0" indent="0">
              <a:buNone/>
            </a:pPr>
            <a:r>
              <a:rPr lang="en-GB" dirty="0" err="1"/>
              <a:t>Fried’s</a:t>
            </a:r>
            <a:r>
              <a:rPr lang="en-GB" dirty="0"/>
              <a:t> Model scores range from 0–5 (i.e., 1 point for each component; 0=best to 5=worst) and represent frail (3–5), pre-frail (1–2), and robust (0) health status</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BC5553D9-92FD-47CE-B691-A77A4EF375C6}" type="slidenum">
              <a:rPr lang="fr-FR" smtClean="0"/>
              <a:t>55</a:t>
            </a:fld>
            <a:endParaRPr lang="fr-FR"/>
          </a:p>
        </p:txBody>
      </p:sp>
    </p:spTree>
    <p:extLst>
      <p:ext uri="{BB962C8B-B14F-4D97-AF65-F5344CB8AC3E}">
        <p14:creationId xmlns:p14="http://schemas.microsoft.com/office/powerpoint/2010/main" val="1076364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514350" lvl="0" indent="-514350">
              <a:buFont typeface="+mj-lt"/>
              <a:buAutoNum type="arabicPeriod"/>
            </a:pPr>
            <a:r>
              <a:rPr lang="en-GB" b="1" dirty="0"/>
              <a:t>Energy balance and nutrition </a:t>
            </a:r>
            <a:r>
              <a:rPr lang="en-GB" dirty="0"/>
              <a:t>was assessed by 4 items. Body mass index (BMI), central obesity (waist circumference), and serum albumin level were added to Fried et </a:t>
            </a:r>
            <a:r>
              <a:rPr lang="en-GB" dirty="0" err="1"/>
              <a:t>al’s</a:t>
            </a:r>
            <a:r>
              <a:rPr lang="en-GB" dirty="0"/>
              <a:t> criteria</a:t>
            </a:r>
            <a:endParaRPr lang="fr-FR" dirty="0"/>
          </a:p>
          <a:p>
            <a:pPr marL="514350" lvl="0" indent="-514350">
              <a:buFont typeface="+mj-lt"/>
              <a:buAutoNum type="arabicPeriod"/>
            </a:pPr>
            <a:r>
              <a:rPr lang="en-GB" b="1" dirty="0"/>
              <a:t>Activity</a:t>
            </a:r>
            <a:r>
              <a:rPr lang="en-GB" dirty="0"/>
              <a:t> was evaluated using the total score of the Physical Activity Scale for the Elderly.</a:t>
            </a:r>
            <a:endParaRPr lang="fr-FR" dirty="0"/>
          </a:p>
          <a:p>
            <a:pPr marL="514350" lvl="0" indent="-514350">
              <a:buFont typeface="+mj-lt"/>
              <a:buAutoNum type="arabicPeriod"/>
            </a:pPr>
            <a:r>
              <a:rPr lang="en-GB" b="1" dirty="0"/>
              <a:t>The nervous system </a:t>
            </a:r>
            <a:r>
              <a:rPr lang="en-GB" dirty="0"/>
              <a:t>was evaluated by assessing verbal fluency and balance. Verbal fluency was evaluated by asking the participants to give names of animals for 1 minute. To test balance, we used the Romberg test according to the Short Physical Performance Battery procedure. </a:t>
            </a:r>
            <a:endParaRPr lang="fr-FR" dirty="0"/>
          </a:p>
          <a:p>
            <a:pPr marL="514350" lvl="0" indent="-514350">
              <a:buFont typeface="+mj-lt"/>
              <a:buAutoNum type="arabicPeriod"/>
            </a:pPr>
            <a:r>
              <a:rPr lang="en-GB" b="1" dirty="0"/>
              <a:t>The vascular system </a:t>
            </a:r>
            <a:r>
              <a:rPr lang="en-GB" dirty="0"/>
              <a:t>was assessed by the brachial-ankle index done with Doppler ultrasound.</a:t>
            </a:r>
            <a:endParaRPr lang="fr-FR" dirty="0"/>
          </a:p>
          <a:p>
            <a:pPr marL="514350" lvl="0" indent="-514350">
              <a:buFont typeface="+mj-lt"/>
              <a:buAutoNum type="arabicPeriod"/>
            </a:pPr>
            <a:r>
              <a:rPr lang="en-GB" b="1" dirty="0"/>
              <a:t>Weakness </a:t>
            </a:r>
            <a:r>
              <a:rPr lang="en-GB" dirty="0"/>
              <a:t>was estimated measuring grip strength in the dominant arm using a Dynamometer and the knee extension strength with a dynamometer too. </a:t>
            </a:r>
            <a:endParaRPr lang="fr-FR" dirty="0"/>
          </a:p>
          <a:p>
            <a:pPr marL="514350" lvl="0" indent="-514350">
              <a:buFont typeface="+mj-lt"/>
              <a:buAutoNum type="arabicPeriod"/>
            </a:pPr>
            <a:r>
              <a:rPr lang="en-GB" b="1" dirty="0"/>
              <a:t>Low energy </a:t>
            </a:r>
            <a:r>
              <a:rPr lang="en-GB" dirty="0"/>
              <a:t>was assessed by the chair test, which measures the number of times that a person stands up in 30 seconds. </a:t>
            </a:r>
            <a:endParaRPr lang="fr-FR" dirty="0"/>
          </a:p>
          <a:p>
            <a:pPr marL="514350" lvl="0" indent="-514350">
              <a:buFont typeface="+mj-lt"/>
              <a:buAutoNum type="arabicPeriod"/>
            </a:pPr>
            <a:r>
              <a:rPr lang="en-GB" b="1" dirty="0"/>
              <a:t>Slowness </a:t>
            </a:r>
            <a:r>
              <a:rPr lang="en-GB" dirty="0"/>
              <a:t>was estimated by calculating the time to walk 3 m at “normal pace” according to a standard protocol.</a:t>
            </a:r>
            <a:endParaRPr lang="fr-FR" dirty="0"/>
          </a:p>
          <a:p>
            <a:pPr marL="514350" indent="-514350">
              <a:buFont typeface="+mj-lt"/>
              <a:buAutoNum type="arabicPeriod"/>
            </a:pPr>
            <a:endParaRPr lang="fr-FR" dirty="0"/>
          </a:p>
          <a:p>
            <a:r>
              <a:rPr lang="en-GB" sz="1200" kern="1200" dirty="0">
                <a:solidFill>
                  <a:schemeClr val="tx1"/>
                </a:solidFill>
                <a:effectLst/>
                <a:latin typeface="+mn-lt"/>
                <a:ea typeface="+mn-ea"/>
                <a:cs typeface="+mn-cs"/>
              </a:rPr>
              <a:t>The Frailty Trait Scale is more multidimensional, increasing its face validity and is more sensitive to detect changes. This scale identifies biological, clinical and social risk factors that predict frailty, and to find pathways to disease and disability.</a:t>
            </a:r>
            <a:endParaRPr lang="fr-F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BC5553D9-92FD-47CE-B691-A77A4EF375C6}" type="slidenum">
              <a:rPr lang="fr-FR" smtClean="0"/>
              <a:t>56</a:t>
            </a:fld>
            <a:endParaRPr lang="fr-FR"/>
          </a:p>
        </p:txBody>
      </p:sp>
    </p:spTree>
    <p:extLst>
      <p:ext uri="{BB962C8B-B14F-4D97-AF65-F5344CB8AC3E}">
        <p14:creationId xmlns:p14="http://schemas.microsoft.com/office/powerpoint/2010/main" val="4085470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Please</a:t>
            </a:r>
            <a:r>
              <a:rPr lang="fr-FR" dirty="0"/>
              <a:t> </a:t>
            </a:r>
            <a:r>
              <a:rPr lang="fr-FR" dirty="0" err="1"/>
              <a:t>present</a:t>
            </a:r>
            <a:r>
              <a:rPr lang="fr-FR" dirty="0"/>
              <a:t> </a:t>
            </a:r>
            <a:r>
              <a:rPr lang="fr-FR" dirty="0" err="1"/>
              <a:t>yourself</a:t>
            </a:r>
            <a:r>
              <a:rPr lang="fr-FR" dirty="0"/>
              <a:t> and tell </a:t>
            </a:r>
            <a:r>
              <a:rPr lang="fr-FR" dirty="0" err="1"/>
              <a:t>your</a:t>
            </a:r>
            <a:r>
              <a:rPr lang="fr-FR" dirty="0"/>
              <a:t> </a:t>
            </a:r>
            <a:r>
              <a:rPr lang="fr-FR" dirty="0" err="1"/>
              <a:t>experiences</a:t>
            </a:r>
            <a:r>
              <a:rPr lang="fr-FR" dirty="0"/>
              <a:t> and expectations about </a:t>
            </a:r>
            <a:r>
              <a:rPr lang="fr-FR" dirty="0" err="1"/>
              <a:t>frailty</a:t>
            </a:r>
            <a:endParaRPr lang="fr-FR" dirty="0"/>
          </a:p>
        </p:txBody>
      </p:sp>
      <p:sp>
        <p:nvSpPr>
          <p:cNvPr id="4" name="Espace réservé du numéro de diapositive 3"/>
          <p:cNvSpPr>
            <a:spLocks noGrp="1"/>
          </p:cNvSpPr>
          <p:nvPr>
            <p:ph type="sldNum" sz="quarter" idx="10"/>
          </p:nvPr>
        </p:nvSpPr>
        <p:spPr/>
        <p:txBody>
          <a:bodyPr/>
          <a:lstStyle/>
          <a:p>
            <a:fld id="{BC5553D9-92FD-47CE-B691-A77A4EF375C6}" type="slidenum">
              <a:rPr lang="fr-FR" smtClean="0"/>
              <a:t>3</a:t>
            </a:fld>
            <a:endParaRPr lang="fr-FR"/>
          </a:p>
        </p:txBody>
      </p:sp>
    </p:spTree>
    <p:extLst>
      <p:ext uri="{BB962C8B-B14F-4D97-AF65-F5344CB8AC3E}">
        <p14:creationId xmlns:p14="http://schemas.microsoft.com/office/powerpoint/2010/main" val="170130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en-US" dirty="0"/>
              <a:t>8-item questionnaire intended to help general practitioners identify frailty in </a:t>
            </a:r>
            <a:r>
              <a:rPr lang="en-US" dirty="0" err="1"/>
              <a:t>communitydwelling</a:t>
            </a:r>
            <a:endParaRPr lang="en-US" dirty="0"/>
          </a:p>
          <a:p>
            <a:r>
              <a:rPr lang="en-US" dirty="0"/>
              <a:t>persons 65 years or older without functional disability or current acute disease. The first 6</a:t>
            </a:r>
          </a:p>
          <a:p>
            <a:r>
              <a:rPr lang="en-US" dirty="0"/>
              <a:t>questions evaluate the patient’s status (living alone, involuntary weight loss, fatigue, mobility difficulties,</a:t>
            </a:r>
          </a:p>
          <a:p>
            <a:r>
              <a:rPr lang="en-US" dirty="0"/>
              <a:t>memory problems and gait speed), whereas the last two assess the general practitioner’s personal</a:t>
            </a:r>
          </a:p>
          <a:p>
            <a:r>
              <a:rPr lang="en-US" dirty="0"/>
              <a:t>view about the frailty status of the individual and the patient’s willingness to be referred to the Frailty</a:t>
            </a:r>
          </a:p>
          <a:p>
            <a:r>
              <a:rPr lang="fr-FR" dirty="0" err="1"/>
              <a:t>Clinical</a:t>
            </a:r>
            <a:r>
              <a:rPr lang="fr-FR" dirty="0"/>
              <a:t> for </a:t>
            </a:r>
            <a:r>
              <a:rPr lang="fr-FR" dirty="0" err="1"/>
              <a:t>further</a:t>
            </a:r>
            <a:r>
              <a:rPr lang="fr-FR" dirty="0"/>
              <a:t> </a:t>
            </a:r>
            <a:r>
              <a:rPr lang="fr-FR" dirty="0" err="1"/>
              <a:t>evaluation</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BC5553D9-92FD-47CE-B691-A77A4EF375C6}" type="slidenum">
              <a:rPr lang="fr-FR" smtClean="0"/>
              <a:t>57</a:t>
            </a:fld>
            <a:endParaRPr lang="fr-FR"/>
          </a:p>
        </p:txBody>
      </p:sp>
    </p:spTree>
    <p:extLst>
      <p:ext uri="{BB962C8B-B14F-4D97-AF65-F5344CB8AC3E}">
        <p14:creationId xmlns:p14="http://schemas.microsoft.com/office/powerpoint/2010/main" val="2796943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This </a:t>
            </a:r>
            <a:r>
              <a:rPr lang="fr-FR" dirty="0" err="1"/>
              <a:t>scheme</a:t>
            </a:r>
            <a:r>
              <a:rPr lang="fr-FR" dirty="0"/>
              <a:t>  </a:t>
            </a:r>
            <a:r>
              <a:rPr lang="fr-FR" dirty="0" err="1"/>
              <a:t>from</a:t>
            </a:r>
            <a:r>
              <a:rPr lang="fr-FR" dirty="0"/>
              <a:t> the article  </a:t>
            </a:r>
            <a:r>
              <a:rPr lang="en-US" sz="1200" b="1" i="0" u="none" strike="noStrike" kern="1200" baseline="0" dirty="0">
                <a:solidFill>
                  <a:schemeClr val="tx1"/>
                </a:solidFill>
                <a:latin typeface="+mn-lt"/>
                <a:ea typeface="+mn-ea"/>
                <a:cs typeface="+mn-cs"/>
              </a:rPr>
              <a:t>How clinical practitioners assess frailty in their daily practice:</a:t>
            </a:r>
            <a:r>
              <a:rPr lang="en-US" sz="1200" b="1" i="0" u="none" strike="noStrike" kern="1200" dirty="0">
                <a:solidFill>
                  <a:schemeClr val="tx1"/>
                </a:solidFill>
                <a:latin typeface="+mn-lt"/>
                <a:ea typeface="+mn-ea"/>
                <a:cs typeface="+mn-cs"/>
              </a:rPr>
              <a:t> </a:t>
            </a:r>
            <a:r>
              <a:rPr lang="fr-FR" sz="1200" b="1" i="0" u="none" strike="noStrike" kern="1200" baseline="0" dirty="0">
                <a:solidFill>
                  <a:schemeClr val="tx1"/>
                </a:solidFill>
                <a:latin typeface="+mn-lt"/>
                <a:ea typeface="+mn-ea"/>
                <a:cs typeface="+mn-cs"/>
              </a:rPr>
              <a:t>an international </a:t>
            </a:r>
            <a:r>
              <a:rPr lang="fr-FR" sz="1200" b="1" i="0" u="none" strike="noStrike" kern="1200" baseline="0" dirty="0" err="1">
                <a:solidFill>
                  <a:schemeClr val="tx1"/>
                </a:solidFill>
                <a:latin typeface="+mn-lt"/>
                <a:ea typeface="+mn-ea"/>
                <a:cs typeface="+mn-cs"/>
              </a:rPr>
              <a:t>survey</a:t>
            </a:r>
            <a:endParaRPr lang="fr-FR" sz="1200" b="1" i="0" u="none" strike="noStrike" kern="1200" baseline="0" dirty="0">
              <a:solidFill>
                <a:schemeClr val="tx1"/>
              </a:solidFill>
              <a:latin typeface="+mn-lt"/>
              <a:ea typeface="+mn-ea"/>
              <a:cs typeface="+mn-cs"/>
            </a:endParaRPr>
          </a:p>
          <a:p>
            <a:r>
              <a:rPr lang="fr-FR" dirty="0"/>
              <a:t>In the </a:t>
            </a:r>
            <a:r>
              <a:rPr lang="fr-FR" dirty="0" err="1"/>
              <a:t>review</a:t>
            </a:r>
            <a:r>
              <a:rPr lang="fr-FR" dirty="0"/>
              <a:t> </a:t>
            </a:r>
            <a:r>
              <a:rPr lang="fr-FR" dirty="0" err="1"/>
              <a:t>Aging</a:t>
            </a:r>
            <a:r>
              <a:rPr lang="fr-FR" dirty="0"/>
              <a:t> Clin </a:t>
            </a:r>
            <a:r>
              <a:rPr lang="fr-FR" dirty="0" err="1"/>
              <a:t>Exp</a:t>
            </a:r>
            <a:r>
              <a:rPr lang="fr-FR" dirty="0"/>
              <a:t> </a:t>
            </a:r>
            <a:r>
              <a:rPr lang="fr-FR" dirty="0" err="1"/>
              <a:t>Res</a:t>
            </a:r>
            <a:r>
              <a:rPr lang="fr-FR" dirty="0"/>
              <a:t> (2017) 29:905–912</a:t>
            </a:r>
          </a:p>
          <a:p>
            <a:r>
              <a:rPr lang="fr-FR" dirty="0"/>
              <a:t>DOI 10.1007/s40520-017-0806-8</a:t>
            </a:r>
          </a:p>
          <a:p>
            <a:r>
              <a:rPr lang="fr-FR" dirty="0"/>
              <a:t>Show </a:t>
            </a:r>
            <a:r>
              <a:rPr lang="fr-FR" dirty="0" err="1"/>
              <a:t>that</a:t>
            </a:r>
            <a:r>
              <a:rPr lang="fr-FR" dirty="0"/>
              <a:t> </a:t>
            </a:r>
            <a:r>
              <a:rPr lang="fr-FR" dirty="0" err="1"/>
              <a:t>there</a:t>
            </a:r>
            <a:r>
              <a:rPr lang="fr-FR" dirty="0"/>
              <a:t> </a:t>
            </a:r>
            <a:r>
              <a:rPr lang="fr-FR" dirty="0" err="1"/>
              <a:t>is</a:t>
            </a:r>
            <a:r>
              <a:rPr lang="fr-FR" dirty="0"/>
              <a:t> </a:t>
            </a:r>
            <a:r>
              <a:rPr lang="fr-FR" dirty="0" err="1"/>
              <a:t>many</a:t>
            </a:r>
            <a:r>
              <a:rPr lang="fr-FR" dirty="0"/>
              <a:t> </a:t>
            </a:r>
            <a:r>
              <a:rPr lang="fr-FR" dirty="0" err="1"/>
              <a:t>tools</a:t>
            </a:r>
            <a:r>
              <a:rPr lang="fr-FR" dirty="0"/>
              <a:t> </a:t>
            </a:r>
            <a:r>
              <a:rPr lang="fr-FR" dirty="0" err="1"/>
              <a:t>used</a:t>
            </a:r>
            <a:r>
              <a:rPr lang="fr-FR" dirty="0"/>
              <a:t> no one </a:t>
            </a:r>
            <a:r>
              <a:rPr lang="fr-FR" dirty="0" err="1"/>
              <a:t>is</a:t>
            </a:r>
            <a:r>
              <a:rPr lang="fr-FR" dirty="0"/>
              <a:t> able to </a:t>
            </a:r>
            <a:r>
              <a:rPr lang="fr-FR" dirty="0" err="1"/>
              <a:t>be</a:t>
            </a:r>
            <a:r>
              <a:rPr lang="fr-FR" dirty="0"/>
              <a:t> </a:t>
            </a:r>
            <a:r>
              <a:rPr lang="en-US" dirty="0"/>
              <a:t>unanimously </a:t>
            </a:r>
            <a:r>
              <a:rPr lang="en-US" dirty="0" err="1"/>
              <a:t>recognise</a:t>
            </a:r>
            <a:r>
              <a:rPr lang="en-US" dirty="0"/>
              <a:t>, so we would ask you </a:t>
            </a:r>
            <a:r>
              <a:rPr lang="en-US" dirty="0" err="1"/>
              <a:t>theree</a:t>
            </a:r>
            <a:r>
              <a:rPr lang="en-US" dirty="0"/>
              <a:t> questions</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BC5553D9-92FD-47CE-B691-A77A4EF375C6}" type="slidenum">
              <a:rPr lang="fr-FR" smtClean="0"/>
              <a:t>58</a:t>
            </a:fld>
            <a:endParaRPr lang="fr-FR"/>
          </a:p>
        </p:txBody>
      </p:sp>
    </p:spTree>
    <p:extLst>
      <p:ext uri="{BB962C8B-B14F-4D97-AF65-F5344CB8AC3E}">
        <p14:creationId xmlns:p14="http://schemas.microsoft.com/office/powerpoint/2010/main" val="1828506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679768" y="4777194"/>
            <a:ext cx="5438140" cy="3908614"/>
          </a:xfrm>
          <a:prstGeom prst="rect">
            <a:avLst/>
          </a:prstGeom>
        </p:spPr>
        <p:txBody>
          <a:bodyPr lIns="91425" tIns="91425" rIns="91425" bIns="91425" anchor="t" anchorCtr="0">
            <a:noAutofit/>
          </a:bodyPr>
          <a:lstStyle/>
          <a:p>
            <a:pPr lvl="0">
              <a:spcBef>
                <a:spcPts val="0"/>
              </a:spcBef>
              <a:buNone/>
            </a:pPr>
            <a:endParaRPr/>
          </a:p>
        </p:txBody>
      </p:sp>
      <p:sp>
        <p:nvSpPr>
          <p:cNvPr id="53" name="Shape 53"/>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6405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a:off x="679768" y="4777194"/>
            <a:ext cx="5438140" cy="3908614"/>
          </a:xfrm>
          <a:prstGeom prst="rect">
            <a:avLst/>
          </a:prstGeom>
        </p:spPr>
        <p:txBody>
          <a:bodyPr lIns="91425" tIns="91425" rIns="91425" bIns="91425" anchor="t" anchorCtr="0">
            <a:noAutofit/>
          </a:bodyPr>
          <a:lstStyle/>
          <a:p>
            <a:pPr lvl="0">
              <a:spcBef>
                <a:spcPts val="0"/>
              </a:spcBef>
              <a:buNone/>
            </a:pPr>
            <a:endParaRPr/>
          </a:p>
        </p:txBody>
      </p:sp>
      <p:sp>
        <p:nvSpPr>
          <p:cNvPr id="58" name="Shape 58"/>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303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a:off x="679768" y="4777194"/>
            <a:ext cx="5438140" cy="3908614"/>
          </a:xfrm>
          <a:prstGeom prst="rect">
            <a:avLst/>
          </a:prstGeom>
        </p:spPr>
        <p:txBody>
          <a:bodyPr lIns="91425" tIns="91425" rIns="91425" bIns="91425" anchor="t" anchorCtr="0">
            <a:noAutofit/>
          </a:bodyPr>
          <a:lstStyle/>
          <a:p>
            <a:pPr lvl="0">
              <a:spcBef>
                <a:spcPts val="0"/>
              </a:spcBef>
              <a:buNone/>
            </a:pPr>
            <a:endParaRPr/>
          </a:p>
        </p:txBody>
      </p:sp>
      <p:sp>
        <p:nvSpPr>
          <p:cNvPr id="58" name="Shape 58"/>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5894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a:off x="679768" y="4777194"/>
            <a:ext cx="5438140" cy="3908614"/>
          </a:xfrm>
          <a:prstGeom prst="rect">
            <a:avLst/>
          </a:prstGeom>
        </p:spPr>
        <p:txBody>
          <a:bodyPr lIns="91425" tIns="91425" rIns="91425" bIns="91425" anchor="t" anchorCtr="0">
            <a:noAutofit/>
          </a:bodyPr>
          <a:lstStyle/>
          <a:p>
            <a:pPr lvl="0">
              <a:spcBef>
                <a:spcPts val="0"/>
              </a:spcBef>
              <a:buNone/>
            </a:pPr>
            <a:endParaRPr/>
          </a:p>
        </p:txBody>
      </p:sp>
      <p:sp>
        <p:nvSpPr>
          <p:cNvPr id="58" name="Shape 58"/>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5226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a:off x="679768" y="4777194"/>
            <a:ext cx="5438140" cy="3908614"/>
          </a:xfrm>
          <a:prstGeom prst="rect">
            <a:avLst/>
          </a:prstGeom>
        </p:spPr>
        <p:txBody>
          <a:bodyPr lIns="91425" tIns="91425" rIns="91425" bIns="91425" anchor="t" anchorCtr="0">
            <a:noAutofit/>
          </a:bodyPr>
          <a:lstStyle/>
          <a:p>
            <a:pPr lvl="0">
              <a:spcBef>
                <a:spcPts val="0"/>
              </a:spcBef>
              <a:buNone/>
            </a:pPr>
            <a:endParaRPr/>
          </a:p>
        </p:txBody>
      </p:sp>
      <p:sp>
        <p:nvSpPr>
          <p:cNvPr id="58" name="Shape 58"/>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9854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a:off x="679768" y="4777194"/>
            <a:ext cx="5438140" cy="3908614"/>
          </a:xfrm>
          <a:prstGeom prst="rect">
            <a:avLst/>
          </a:prstGeom>
        </p:spPr>
        <p:txBody>
          <a:bodyPr lIns="91425" tIns="91425" rIns="91425" bIns="91425" anchor="t" anchorCtr="0">
            <a:noAutofit/>
          </a:bodyPr>
          <a:lstStyle/>
          <a:p>
            <a:pPr lvl="0">
              <a:spcBef>
                <a:spcPts val="0"/>
              </a:spcBef>
              <a:buNone/>
            </a:pPr>
            <a:endParaRPr/>
          </a:p>
        </p:txBody>
      </p:sp>
      <p:sp>
        <p:nvSpPr>
          <p:cNvPr id="58" name="Shape 58"/>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6740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a:off x="679768" y="4777194"/>
            <a:ext cx="5438140" cy="3908614"/>
          </a:xfrm>
          <a:prstGeom prst="rect">
            <a:avLst/>
          </a:prstGeom>
        </p:spPr>
        <p:txBody>
          <a:bodyPr lIns="91425" tIns="91425" rIns="91425" bIns="91425" anchor="t" anchorCtr="0">
            <a:noAutofit/>
          </a:bodyPr>
          <a:lstStyle/>
          <a:p>
            <a:pPr lvl="0">
              <a:spcBef>
                <a:spcPts val="0"/>
              </a:spcBef>
              <a:buNone/>
            </a:pPr>
            <a:endParaRPr/>
          </a:p>
        </p:txBody>
      </p:sp>
      <p:sp>
        <p:nvSpPr>
          <p:cNvPr id="58" name="Shape 58"/>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9113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27912CC6-A5D8-41D5-9649-5123EE79E6C3}" type="datetimeFigureOut">
              <a:rPr lang="fr-FR" smtClean="0"/>
              <a:t>26/02/2019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8CAE1C-C8AA-45F4-8CB4-28395148EAB7}" type="slidenum">
              <a:rPr lang="fr-FR" smtClean="0"/>
              <a:t>‹N°›</a:t>
            </a:fld>
            <a:endParaRPr lang="fr-FR"/>
          </a:p>
        </p:txBody>
      </p:sp>
    </p:spTree>
    <p:extLst>
      <p:ext uri="{BB962C8B-B14F-4D97-AF65-F5344CB8AC3E}">
        <p14:creationId xmlns:p14="http://schemas.microsoft.com/office/powerpoint/2010/main" val="1043459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7912CC6-A5D8-41D5-9649-5123EE79E6C3}" type="datetimeFigureOut">
              <a:rPr lang="fr-FR" smtClean="0"/>
              <a:t>26/02/2019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8CAE1C-C8AA-45F4-8CB4-28395148EAB7}" type="slidenum">
              <a:rPr lang="fr-FR" smtClean="0"/>
              <a:t>‹N°›</a:t>
            </a:fld>
            <a:endParaRPr lang="fr-FR"/>
          </a:p>
        </p:txBody>
      </p:sp>
    </p:spTree>
    <p:extLst>
      <p:ext uri="{BB962C8B-B14F-4D97-AF65-F5344CB8AC3E}">
        <p14:creationId xmlns:p14="http://schemas.microsoft.com/office/powerpoint/2010/main" val="4223945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7912CC6-A5D8-41D5-9649-5123EE79E6C3}" type="datetimeFigureOut">
              <a:rPr lang="fr-FR" smtClean="0"/>
              <a:t>26/02/2019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8CAE1C-C8AA-45F4-8CB4-28395148EAB7}" type="slidenum">
              <a:rPr lang="fr-FR" smtClean="0"/>
              <a:t>‹N°›</a:t>
            </a:fld>
            <a:endParaRPr lang="fr-FR"/>
          </a:p>
        </p:txBody>
      </p:sp>
    </p:spTree>
    <p:extLst>
      <p:ext uri="{BB962C8B-B14F-4D97-AF65-F5344CB8AC3E}">
        <p14:creationId xmlns:p14="http://schemas.microsoft.com/office/powerpoint/2010/main" val="524444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609600" y="548679"/>
            <a:ext cx="10972800" cy="576064"/>
          </a:xfrm>
          <a:prstGeom prst="rect">
            <a:avLst/>
          </a:prstGeom>
          <a:noFill/>
          <a:ln>
            <a:noFill/>
          </a:ln>
        </p:spPr>
        <p:txBody>
          <a:bodyPr lIns="91425" tIns="91425" rIns="91425" bIns="91425" anchor="ctr" anchorCtr="0"/>
          <a:lstStyle>
            <a:lvl1pPr marL="0" marR="0" lvl="0" indent="0" algn="l" rtl="0">
              <a:spcBef>
                <a:spcPts val="0"/>
              </a:spcBef>
              <a:buClr>
                <a:srgbClr val="2E3191"/>
              </a:buClr>
              <a:buFont typeface="Calibri"/>
              <a:buNone/>
              <a:defRPr sz="4400" b="1" i="0" u="none" strike="noStrike" cap="none">
                <a:solidFill>
                  <a:srgbClr val="2E319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pl-PL" sz="1200">
                <a:solidFill>
                  <a:srgbClr val="888888"/>
                </a:solidFill>
                <a:latin typeface="Calibri"/>
                <a:ea typeface="Calibri"/>
                <a:cs typeface="Calibri"/>
                <a:sym typeface="Calibri"/>
              </a:rPr>
              <a:t>‹N°›</a:t>
            </a:fld>
            <a:endParaRPr lang="pl-PL" sz="1200">
              <a:solidFill>
                <a:srgbClr val="888888"/>
              </a:solidFill>
              <a:latin typeface="Calibri"/>
              <a:ea typeface="Calibri"/>
              <a:cs typeface="Calibri"/>
              <a:sym typeface="Calibri"/>
            </a:endParaRPr>
          </a:p>
        </p:txBody>
      </p:sp>
      <p:sp>
        <p:nvSpPr>
          <p:cNvPr id="27" name="Shape 27"/>
          <p:cNvSpPr txBox="1">
            <a:spLocks noGrp="1"/>
          </p:cNvSpPr>
          <p:nvPr>
            <p:ph type="body" idx="1"/>
          </p:nvPr>
        </p:nvSpPr>
        <p:spPr>
          <a:xfrm>
            <a:off x="624417" y="1772817"/>
            <a:ext cx="10943167" cy="432047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body" idx="2"/>
          </p:nvPr>
        </p:nvSpPr>
        <p:spPr>
          <a:xfrm>
            <a:off x="624417" y="1125537"/>
            <a:ext cx="10943167" cy="359246"/>
          </a:xfrm>
          <a:prstGeom prst="rect">
            <a:avLst/>
          </a:prstGeom>
          <a:noFill/>
          <a:ln>
            <a:noFill/>
          </a:ln>
        </p:spPr>
        <p:txBody>
          <a:bodyPr lIns="91425" tIns="91425" rIns="91425" bIns="91425" anchor="t" anchorCtr="0"/>
          <a:lstStyle>
            <a:lvl1pPr marL="0" marR="0" lvl="0" indent="0" algn="l" rtl="0">
              <a:spcBef>
                <a:spcPts val="360"/>
              </a:spcBef>
              <a:buClr>
                <a:srgbClr val="7F7F7F"/>
              </a:buClr>
              <a:buFont typeface="Arial"/>
              <a:buNone/>
              <a:defRPr sz="1800" b="1" i="0" u="none" strike="noStrike" cap="none">
                <a:solidFill>
                  <a:srgbClr val="7F7F7F"/>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145226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7912CC6-A5D8-41D5-9649-5123EE79E6C3}" type="datetimeFigureOut">
              <a:rPr lang="fr-FR" smtClean="0"/>
              <a:t>26/02/2019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8CAE1C-C8AA-45F4-8CB4-28395148EAB7}" type="slidenum">
              <a:rPr lang="fr-FR" smtClean="0"/>
              <a:t>‹N°›</a:t>
            </a:fld>
            <a:endParaRPr lang="fr-FR"/>
          </a:p>
        </p:txBody>
      </p:sp>
    </p:spTree>
    <p:extLst>
      <p:ext uri="{BB962C8B-B14F-4D97-AF65-F5344CB8AC3E}">
        <p14:creationId xmlns:p14="http://schemas.microsoft.com/office/powerpoint/2010/main" val="2469919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27912CC6-A5D8-41D5-9649-5123EE79E6C3}" type="datetimeFigureOut">
              <a:rPr lang="fr-FR" smtClean="0"/>
              <a:t>26/02/2019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8CAE1C-C8AA-45F4-8CB4-28395148EAB7}" type="slidenum">
              <a:rPr lang="fr-FR" smtClean="0"/>
              <a:t>‹N°›</a:t>
            </a:fld>
            <a:endParaRPr lang="fr-FR"/>
          </a:p>
        </p:txBody>
      </p:sp>
    </p:spTree>
    <p:extLst>
      <p:ext uri="{BB962C8B-B14F-4D97-AF65-F5344CB8AC3E}">
        <p14:creationId xmlns:p14="http://schemas.microsoft.com/office/powerpoint/2010/main" val="1344200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7912CC6-A5D8-41D5-9649-5123EE79E6C3}" type="datetimeFigureOut">
              <a:rPr lang="fr-FR" smtClean="0"/>
              <a:t>26/02/2019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D8CAE1C-C8AA-45F4-8CB4-28395148EAB7}" type="slidenum">
              <a:rPr lang="fr-FR" smtClean="0"/>
              <a:t>‹N°›</a:t>
            </a:fld>
            <a:endParaRPr lang="fr-FR"/>
          </a:p>
        </p:txBody>
      </p:sp>
    </p:spTree>
    <p:extLst>
      <p:ext uri="{BB962C8B-B14F-4D97-AF65-F5344CB8AC3E}">
        <p14:creationId xmlns:p14="http://schemas.microsoft.com/office/powerpoint/2010/main" val="4200944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7912CC6-A5D8-41D5-9649-5123EE79E6C3}" type="datetimeFigureOut">
              <a:rPr lang="fr-FR" smtClean="0"/>
              <a:t>26/02/2019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D8CAE1C-C8AA-45F4-8CB4-28395148EAB7}" type="slidenum">
              <a:rPr lang="fr-FR" smtClean="0"/>
              <a:t>‹N°›</a:t>
            </a:fld>
            <a:endParaRPr lang="fr-FR"/>
          </a:p>
        </p:txBody>
      </p:sp>
    </p:spTree>
    <p:extLst>
      <p:ext uri="{BB962C8B-B14F-4D97-AF65-F5344CB8AC3E}">
        <p14:creationId xmlns:p14="http://schemas.microsoft.com/office/powerpoint/2010/main" val="1540396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7912CC6-A5D8-41D5-9649-5123EE79E6C3}" type="datetimeFigureOut">
              <a:rPr lang="fr-FR" smtClean="0"/>
              <a:t>26/02/2019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D8CAE1C-C8AA-45F4-8CB4-28395148EAB7}" type="slidenum">
              <a:rPr lang="fr-FR" smtClean="0"/>
              <a:t>‹N°›</a:t>
            </a:fld>
            <a:endParaRPr lang="fr-FR"/>
          </a:p>
        </p:txBody>
      </p:sp>
    </p:spTree>
    <p:extLst>
      <p:ext uri="{BB962C8B-B14F-4D97-AF65-F5344CB8AC3E}">
        <p14:creationId xmlns:p14="http://schemas.microsoft.com/office/powerpoint/2010/main" val="888823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7912CC6-A5D8-41D5-9649-5123EE79E6C3}" type="datetimeFigureOut">
              <a:rPr lang="fr-FR" smtClean="0"/>
              <a:t>26/02/2019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D8CAE1C-C8AA-45F4-8CB4-28395148EAB7}" type="slidenum">
              <a:rPr lang="fr-FR" smtClean="0"/>
              <a:t>‹N°›</a:t>
            </a:fld>
            <a:endParaRPr lang="fr-FR"/>
          </a:p>
        </p:txBody>
      </p:sp>
    </p:spTree>
    <p:extLst>
      <p:ext uri="{BB962C8B-B14F-4D97-AF65-F5344CB8AC3E}">
        <p14:creationId xmlns:p14="http://schemas.microsoft.com/office/powerpoint/2010/main" val="996410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7912CC6-A5D8-41D5-9649-5123EE79E6C3}" type="datetimeFigureOut">
              <a:rPr lang="fr-FR" smtClean="0"/>
              <a:t>26/02/2019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D8CAE1C-C8AA-45F4-8CB4-28395148EAB7}" type="slidenum">
              <a:rPr lang="fr-FR" smtClean="0"/>
              <a:t>‹N°›</a:t>
            </a:fld>
            <a:endParaRPr lang="fr-FR"/>
          </a:p>
        </p:txBody>
      </p:sp>
    </p:spTree>
    <p:extLst>
      <p:ext uri="{BB962C8B-B14F-4D97-AF65-F5344CB8AC3E}">
        <p14:creationId xmlns:p14="http://schemas.microsoft.com/office/powerpoint/2010/main" val="3024177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7912CC6-A5D8-41D5-9649-5123EE79E6C3}" type="datetimeFigureOut">
              <a:rPr lang="fr-FR" smtClean="0"/>
              <a:t>26/02/2019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D8CAE1C-C8AA-45F4-8CB4-28395148EAB7}" type="slidenum">
              <a:rPr lang="fr-FR" smtClean="0"/>
              <a:t>‹N°›</a:t>
            </a:fld>
            <a:endParaRPr lang="fr-FR"/>
          </a:p>
        </p:txBody>
      </p:sp>
    </p:spTree>
    <p:extLst>
      <p:ext uri="{BB962C8B-B14F-4D97-AF65-F5344CB8AC3E}">
        <p14:creationId xmlns:p14="http://schemas.microsoft.com/office/powerpoint/2010/main" val="1898903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912CC6-A5D8-41D5-9649-5123EE79E6C3}" type="datetimeFigureOut">
              <a:rPr lang="fr-FR" smtClean="0"/>
              <a:t>26/02/2019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8CAE1C-C8AA-45F4-8CB4-28395148EAB7}" type="slidenum">
              <a:rPr lang="fr-FR" smtClean="0"/>
              <a:t>‹N°›</a:t>
            </a:fld>
            <a:endParaRPr lang="fr-FR"/>
          </a:p>
        </p:txBody>
      </p:sp>
    </p:spTree>
    <p:extLst>
      <p:ext uri="{BB962C8B-B14F-4D97-AF65-F5344CB8AC3E}">
        <p14:creationId xmlns:p14="http://schemas.microsoft.com/office/powerpoint/2010/main" val="822683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15.jpeg"/><Relationship Id="rId7" Type="http://schemas.openxmlformats.org/officeDocument/2006/relationships/image" Target="../media/image17.jpeg"/><Relationship Id="rId2" Type="http://schemas.openxmlformats.org/officeDocument/2006/relationships/hyperlink" Target="https://www.youtube.com/watch?v=MLgFzNq8Rl4" TargetMode="External"/><Relationship Id="rId1" Type="http://schemas.openxmlformats.org/officeDocument/2006/relationships/slideLayout" Target="../slideLayouts/slideLayout12.xml"/><Relationship Id="rId6" Type="http://schemas.openxmlformats.org/officeDocument/2006/relationships/hyperlink" Target="https://www.youtube.com/watch?v=Fq4cMJyCEIk" TargetMode="External"/><Relationship Id="rId5" Type="http://schemas.openxmlformats.org/officeDocument/2006/relationships/image" Target="../media/image16.jpeg"/><Relationship Id="rId4" Type="http://schemas.openxmlformats.org/officeDocument/2006/relationships/hyperlink" Target="https://www.youtube.com/watch?v=gk8LQnHX8ZU" TargetMode="External"/></Relationships>
</file>

<file path=ppt/slides/_rels/slide4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hyperlink" Target="https://www.youtube.com/watch?v=V2VTlBmHXiA" TargetMode="External"/><Relationship Id="rId1" Type="http://schemas.openxmlformats.org/officeDocument/2006/relationships/slideLayout" Target="../slideLayouts/slideLayout12.xml"/><Relationship Id="rId6" Type="http://schemas.openxmlformats.org/officeDocument/2006/relationships/hyperlink" Target="https://www.youtube.com/watch?v=sEfH5BNIt0M" TargetMode="External"/><Relationship Id="rId5" Type="http://schemas.openxmlformats.org/officeDocument/2006/relationships/image" Target="../media/image19.png"/><Relationship Id="rId4" Type="http://schemas.openxmlformats.org/officeDocument/2006/relationships/hyperlink" Target="https://www.youtube.com/watch?v=uxV-PCD65R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hyperlink" Target="https://www.youtube.com/watch?v=_tOqbiqIQTo" TargetMode="External"/><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FRAILTY, </a:t>
            </a:r>
            <a:r>
              <a:rPr lang="fr-FR" dirty="0" err="1"/>
              <a:t>you</a:t>
            </a:r>
            <a:r>
              <a:rPr lang="fr-FR" dirty="0"/>
              <a:t> </a:t>
            </a:r>
            <a:r>
              <a:rPr lang="fr-FR" dirty="0" err="1"/>
              <a:t>said</a:t>
            </a:r>
            <a:r>
              <a:rPr lang="fr-FR" dirty="0"/>
              <a:t> FRAILTY ? </a:t>
            </a:r>
            <a:r>
              <a:rPr lang="fr-FR" dirty="0" err="1"/>
              <a:t>What</a:t>
            </a:r>
            <a:r>
              <a:rPr lang="fr-FR" dirty="0"/>
              <a:t> </a:t>
            </a:r>
            <a:r>
              <a:rPr lang="fr-FR" dirty="0" err="1"/>
              <a:t>is</a:t>
            </a:r>
            <a:r>
              <a:rPr lang="fr-FR" dirty="0"/>
              <a:t> </a:t>
            </a:r>
            <a:r>
              <a:rPr lang="fr-FR" dirty="0" err="1"/>
              <a:t>it</a:t>
            </a:r>
            <a:r>
              <a:rPr lang="fr-FR" dirty="0"/>
              <a:t> ?</a:t>
            </a:r>
          </a:p>
        </p:txBody>
      </p:sp>
      <p:sp>
        <p:nvSpPr>
          <p:cNvPr id="3" name="Espace réservé du contenu 2"/>
          <p:cNvSpPr>
            <a:spLocks noGrp="1"/>
          </p:cNvSpPr>
          <p:nvPr>
            <p:ph idx="1"/>
          </p:nvPr>
        </p:nvSpPr>
        <p:spPr/>
        <p:txBody>
          <a:bodyPr/>
          <a:lstStyle/>
          <a:p>
            <a:r>
              <a:rPr lang="fr-FR" dirty="0" err="1"/>
              <a:t>Donata</a:t>
            </a:r>
            <a:r>
              <a:rPr lang="fr-FR" dirty="0"/>
              <a:t> </a:t>
            </a:r>
            <a:r>
              <a:rPr lang="fr-FR" dirty="0" err="1"/>
              <a:t>Kurpas</a:t>
            </a:r>
            <a:endParaRPr lang="fr-FR" dirty="0"/>
          </a:p>
          <a:p>
            <a:r>
              <a:rPr lang="fr-FR" dirty="0"/>
              <a:t>Jose Augusto Simoes</a:t>
            </a:r>
          </a:p>
          <a:p>
            <a:r>
              <a:rPr lang="fr-FR" dirty="0"/>
              <a:t>Jean-Baptiste </a:t>
            </a:r>
            <a:r>
              <a:rPr lang="fr-FR" dirty="0" err="1"/>
              <a:t>Kern</a:t>
            </a:r>
            <a:endParaRPr lang="fr-FR" dirty="0"/>
          </a:p>
          <a:p>
            <a:r>
              <a:rPr lang="fr-FR" dirty="0"/>
              <a:t>Jean-Pierre Jacquet</a:t>
            </a:r>
          </a:p>
        </p:txBody>
      </p:sp>
      <p:pic>
        <p:nvPicPr>
          <p:cNvPr id="4" name="Imag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1357083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err="1"/>
              <a:t>Methods</a:t>
            </a:r>
            <a:r>
              <a:rPr lang="pl-PL" dirty="0"/>
              <a:t> - Tools</a:t>
            </a:r>
          </a:p>
        </p:txBody>
      </p:sp>
      <p:sp>
        <p:nvSpPr>
          <p:cNvPr id="3" name="Symbol zastępczy tekstu 2"/>
          <p:cNvSpPr>
            <a:spLocks noGrp="1"/>
          </p:cNvSpPr>
          <p:nvPr>
            <p:ph type="body" idx="1"/>
          </p:nvPr>
        </p:nvSpPr>
        <p:spPr>
          <a:xfrm>
            <a:off x="1992313" y="1689692"/>
            <a:ext cx="8207375" cy="4320479"/>
          </a:xfrm>
        </p:spPr>
        <p:txBody>
          <a:bodyPr>
            <a:normAutofit lnSpcReduction="10000"/>
          </a:bodyPr>
          <a:lstStyle/>
          <a:p>
            <a:r>
              <a:rPr lang="pl-PL" sz="2000" dirty="0">
                <a:solidFill>
                  <a:srgbClr val="0070C0"/>
                </a:solidFill>
              </a:rPr>
              <a:t> </a:t>
            </a:r>
            <a:r>
              <a:rPr lang="pl-PL" sz="2400" b="1" dirty="0" err="1">
                <a:solidFill>
                  <a:srgbClr val="0070C0"/>
                </a:solidFill>
              </a:rPr>
              <a:t>Standardized</a:t>
            </a:r>
            <a:r>
              <a:rPr lang="pl-PL" sz="2400" b="1" dirty="0">
                <a:solidFill>
                  <a:srgbClr val="0070C0"/>
                </a:solidFill>
              </a:rPr>
              <a:t> </a:t>
            </a:r>
            <a:r>
              <a:rPr lang="pl-PL" sz="2400" b="1" dirty="0" err="1">
                <a:solidFill>
                  <a:srgbClr val="0070C0"/>
                </a:solidFill>
              </a:rPr>
              <a:t>questionnaires</a:t>
            </a:r>
            <a:r>
              <a:rPr lang="pl-PL" sz="2400" b="1" dirty="0">
                <a:solidFill>
                  <a:srgbClr val="0070C0"/>
                </a:solidFill>
              </a:rPr>
              <a:t>: </a:t>
            </a:r>
          </a:p>
          <a:p>
            <a:pPr lvl="1"/>
            <a:r>
              <a:rPr lang="pl-PL" sz="1600" dirty="0"/>
              <a:t> Center for </a:t>
            </a:r>
            <a:r>
              <a:rPr lang="pl-PL" sz="1600" dirty="0" err="1"/>
              <a:t>Epidemiologic</a:t>
            </a:r>
            <a:r>
              <a:rPr lang="pl-PL" sz="1600" dirty="0"/>
              <a:t> </a:t>
            </a:r>
            <a:r>
              <a:rPr lang="pl-PL" sz="1600" dirty="0" err="1"/>
              <a:t>Studies</a:t>
            </a:r>
            <a:r>
              <a:rPr lang="pl-PL" sz="1600" dirty="0"/>
              <a:t> </a:t>
            </a:r>
            <a:r>
              <a:rPr lang="pl-PL" sz="1600" dirty="0" err="1"/>
              <a:t>Depression</a:t>
            </a:r>
            <a:r>
              <a:rPr lang="pl-PL" sz="1600" dirty="0"/>
              <a:t> </a:t>
            </a:r>
            <a:r>
              <a:rPr lang="pl-PL" sz="1600" dirty="0" err="1"/>
              <a:t>Scale</a:t>
            </a:r>
            <a:r>
              <a:rPr lang="pl-PL" sz="1600" dirty="0"/>
              <a:t> </a:t>
            </a:r>
          </a:p>
          <a:p>
            <a:pPr lvl="1"/>
            <a:r>
              <a:rPr lang="pl-PL" sz="1600" dirty="0"/>
              <a:t> Minnesota </a:t>
            </a:r>
            <a:r>
              <a:rPr lang="pl-PL" sz="1600" dirty="0" err="1"/>
              <a:t>Leisure</a:t>
            </a:r>
            <a:r>
              <a:rPr lang="pl-PL" sz="1600" dirty="0"/>
              <a:t> Time </a:t>
            </a:r>
            <a:r>
              <a:rPr lang="pl-PL" sz="1600" dirty="0" err="1"/>
              <a:t>Physical</a:t>
            </a:r>
            <a:r>
              <a:rPr lang="pl-PL" sz="1600" dirty="0"/>
              <a:t> Activity </a:t>
            </a:r>
            <a:r>
              <a:rPr lang="pl-PL" sz="1600" dirty="0" err="1"/>
              <a:t>Questionnaire</a:t>
            </a:r>
            <a:r>
              <a:rPr lang="pl-PL" sz="1600" dirty="0"/>
              <a:t> </a:t>
            </a:r>
          </a:p>
          <a:p>
            <a:pPr lvl="1"/>
            <a:r>
              <a:rPr lang="pl-PL" sz="1600" dirty="0"/>
              <a:t> </a:t>
            </a:r>
            <a:r>
              <a:rPr lang="pl-PL" sz="1600" dirty="0" err="1"/>
              <a:t>Vulnerable</a:t>
            </a:r>
            <a:r>
              <a:rPr lang="pl-PL" sz="1600" dirty="0"/>
              <a:t> </a:t>
            </a:r>
            <a:r>
              <a:rPr lang="pl-PL" sz="1600" dirty="0" err="1"/>
              <a:t>Elders</a:t>
            </a:r>
            <a:r>
              <a:rPr lang="pl-PL" sz="1600" dirty="0"/>
              <a:t> — 13 </a:t>
            </a:r>
            <a:r>
              <a:rPr lang="pl-PL" sz="1600" dirty="0" err="1"/>
              <a:t>Survey</a:t>
            </a:r>
            <a:r>
              <a:rPr lang="pl-PL" sz="1600" dirty="0"/>
              <a:t> </a:t>
            </a:r>
          </a:p>
          <a:p>
            <a:pPr lvl="1"/>
            <a:r>
              <a:rPr lang="pl-PL" sz="1600" dirty="0"/>
              <a:t> Mini </a:t>
            </a:r>
            <a:r>
              <a:rPr lang="pl-PL" sz="1600" dirty="0" err="1"/>
              <a:t>Nutritional</a:t>
            </a:r>
            <a:r>
              <a:rPr lang="pl-PL" sz="1600" dirty="0"/>
              <a:t> </a:t>
            </a:r>
            <a:r>
              <a:rPr lang="pl-PL" sz="1600" dirty="0" err="1"/>
              <a:t>Assessment</a:t>
            </a:r>
            <a:r>
              <a:rPr lang="pl-PL" sz="1600" dirty="0"/>
              <a:t> </a:t>
            </a:r>
          </a:p>
          <a:p>
            <a:pPr lvl="1"/>
            <a:r>
              <a:rPr lang="pl-PL" sz="1600" dirty="0"/>
              <a:t> </a:t>
            </a:r>
            <a:r>
              <a:rPr lang="pl-PL" sz="1600" dirty="0" err="1"/>
              <a:t>Health</a:t>
            </a:r>
            <a:r>
              <a:rPr lang="pl-PL" sz="1600" dirty="0"/>
              <a:t> </a:t>
            </a:r>
            <a:r>
              <a:rPr lang="pl-PL" sz="1600" dirty="0" err="1"/>
              <a:t>Behaviour</a:t>
            </a:r>
            <a:r>
              <a:rPr lang="pl-PL" sz="1600" dirty="0"/>
              <a:t> Inventory </a:t>
            </a:r>
          </a:p>
          <a:p>
            <a:pPr lvl="1"/>
            <a:r>
              <a:rPr lang="pl-PL" sz="1600" dirty="0"/>
              <a:t> Montreal </a:t>
            </a:r>
            <a:r>
              <a:rPr lang="pl-PL" sz="1600" dirty="0" err="1"/>
              <a:t>Cognitive</a:t>
            </a:r>
            <a:r>
              <a:rPr lang="pl-PL" sz="1600" dirty="0"/>
              <a:t> </a:t>
            </a:r>
            <a:r>
              <a:rPr lang="pl-PL" sz="1600" dirty="0" err="1"/>
              <a:t>Assessment</a:t>
            </a:r>
            <a:r>
              <a:rPr lang="pl-PL" sz="1600" dirty="0"/>
              <a:t> </a:t>
            </a:r>
          </a:p>
          <a:p>
            <a:pPr lvl="1"/>
            <a:r>
              <a:rPr lang="pl-PL" sz="1600" dirty="0"/>
              <a:t> </a:t>
            </a:r>
            <a:r>
              <a:rPr lang="pl-PL" sz="1600" dirty="0" err="1"/>
              <a:t>Geriatric</a:t>
            </a:r>
            <a:r>
              <a:rPr lang="pl-PL" sz="1600" dirty="0"/>
              <a:t> </a:t>
            </a:r>
            <a:r>
              <a:rPr lang="pl-PL" sz="1600" dirty="0" err="1"/>
              <a:t>Depression</a:t>
            </a:r>
            <a:r>
              <a:rPr lang="pl-PL" sz="1600" dirty="0"/>
              <a:t> </a:t>
            </a:r>
            <a:r>
              <a:rPr lang="pl-PL" sz="1600" dirty="0" err="1"/>
              <a:t>Scale</a:t>
            </a:r>
            <a:r>
              <a:rPr lang="pl-PL" sz="1600" dirty="0"/>
              <a:t> </a:t>
            </a:r>
          </a:p>
          <a:p>
            <a:pPr lvl="1"/>
            <a:r>
              <a:rPr lang="pl-PL" sz="1600" dirty="0"/>
              <a:t> World </a:t>
            </a:r>
            <a:r>
              <a:rPr lang="pl-PL" sz="1600" dirty="0" err="1"/>
              <a:t>Health</a:t>
            </a:r>
            <a:r>
              <a:rPr lang="pl-PL" sz="1600" dirty="0"/>
              <a:t> Organization </a:t>
            </a:r>
            <a:r>
              <a:rPr lang="pl-PL" sz="1600" dirty="0" err="1"/>
              <a:t>Quality</a:t>
            </a:r>
            <a:r>
              <a:rPr lang="pl-PL" sz="1600" dirty="0"/>
              <a:t> of Life (</a:t>
            </a:r>
            <a:r>
              <a:rPr lang="pl-PL" sz="1600" dirty="0" err="1"/>
              <a:t>short</a:t>
            </a:r>
            <a:r>
              <a:rPr lang="pl-PL" sz="1600" dirty="0"/>
              <a:t> version) </a:t>
            </a:r>
            <a:r>
              <a:rPr lang="pl-PL" sz="1600" dirty="0" err="1"/>
              <a:t>questionnaire</a:t>
            </a:r>
            <a:r>
              <a:rPr lang="pl-PL" sz="1600" dirty="0"/>
              <a:t> </a:t>
            </a:r>
          </a:p>
          <a:p>
            <a:pPr lvl="1"/>
            <a:r>
              <a:rPr lang="pl-PL" sz="1600" dirty="0"/>
              <a:t> </a:t>
            </a:r>
            <a:r>
              <a:rPr lang="pl-PL" sz="1600" dirty="0" err="1"/>
              <a:t>Camberwell</a:t>
            </a:r>
            <a:r>
              <a:rPr lang="pl-PL" sz="1600" dirty="0"/>
              <a:t> </a:t>
            </a:r>
            <a:r>
              <a:rPr lang="pl-PL" sz="1600" dirty="0" err="1"/>
              <a:t>Assessment</a:t>
            </a:r>
            <a:r>
              <a:rPr lang="pl-PL" sz="1600" dirty="0"/>
              <a:t> of </a:t>
            </a:r>
            <a:r>
              <a:rPr lang="pl-PL" sz="1600" dirty="0" err="1"/>
              <a:t>Need</a:t>
            </a:r>
            <a:r>
              <a:rPr lang="pl-PL" sz="1600" dirty="0"/>
              <a:t> </a:t>
            </a:r>
            <a:r>
              <a:rPr lang="pl-PL" sz="1600" dirty="0" err="1"/>
              <a:t>Short</a:t>
            </a:r>
            <a:r>
              <a:rPr lang="pl-PL" sz="1600" dirty="0"/>
              <a:t> </a:t>
            </a:r>
            <a:r>
              <a:rPr lang="pl-PL" sz="1600" dirty="0" err="1"/>
              <a:t>Appraisal</a:t>
            </a:r>
            <a:r>
              <a:rPr lang="pl-PL" sz="1600" dirty="0"/>
              <a:t> Schedule </a:t>
            </a:r>
          </a:p>
          <a:p>
            <a:pPr lvl="1"/>
            <a:r>
              <a:rPr lang="pl-PL" sz="1600" dirty="0"/>
              <a:t> </a:t>
            </a:r>
            <a:r>
              <a:rPr lang="pl-PL" sz="1600" dirty="0" err="1"/>
              <a:t>Barthel</a:t>
            </a:r>
            <a:r>
              <a:rPr lang="pl-PL" sz="1600" dirty="0"/>
              <a:t> </a:t>
            </a:r>
            <a:r>
              <a:rPr lang="pl-PL" sz="1600" dirty="0" err="1"/>
              <a:t>Scale</a:t>
            </a:r>
            <a:r>
              <a:rPr lang="pl-PL" sz="1600" dirty="0"/>
              <a:t> </a:t>
            </a:r>
          </a:p>
          <a:p>
            <a:pPr lvl="1"/>
            <a:r>
              <a:rPr lang="pl-PL" sz="1600" dirty="0"/>
              <a:t> </a:t>
            </a:r>
            <a:r>
              <a:rPr lang="pl-PL" sz="1600" dirty="0" err="1"/>
              <a:t>Activities</a:t>
            </a:r>
            <a:r>
              <a:rPr lang="pl-PL" sz="1600" dirty="0"/>
              <a:t> of </a:t>
            </a:r>
            <a:r>
              <a:rPr lang="pl-PL" sz="1600" dirty="0" err="1"/>
              <a:t>Daily</a:t>
            </a:r>
            <a:r>
              <a:rPr lang="pl-PL" sz="1600" dirty="0"/>
              <a:t> </a:t>
            </a:r>
            <a:r>
              <a:rPr lang="pl-PL" sz="1600" dirty="0" err="1"/>
              <a:t>Living</a:t>
            </a:r>
            <a:r>
              <a:rPr lang="pl-PL" sz="1600" dirty="0"/>
              <a:t> </a:t>
            </a:r>
          </a:p>
          <a:p>
            <a:pPr lvl="1"/>
            <a:r>
              <a:rPr lang="pl-PL" sz="1600" dirty="0"/>
              <a:t> </a:t>
            </a:r>
            <a:r>
              <a:rPr lang="pl-PL" sz="1600" dirty="0" err="1"/>
              <a:t>Instrumental</a:t>
            </a:r>
            <a:r>
              <a:rPr lang="pl-PL" sz="1600" dirty="0"/>
              <a:t> </a:t>
            </a:r>
            <a:r>
              <a:rPr lang="pl-PL" sz="1600" dirty="0" err="1"/>
              <a:t>Activities</a:t>
            </a:r>
            <a:r>
              <a:rPr lang="pl-PL" sz="1600" dirty="0"/>
              <a:t> of </a:t>
            </a:r>
            <a:r>
              <a:rPr lang="pl-PL" sz="1600" dirty="0" err="1"/>
              <a:t>Daily</a:t>
            </a:r>
            <a:r>
              <a:rPr lang="pl-PL" sz="1600" dirty="0"/>
              <a:t> </a:t>
            </a:r>
            <a:r>
              <a:rPr lang="pl-PL" sz="1600" dirty="0" err="1"/>
              <a:t>Living</a:t>
            </a:r>
            <a:r>
              <a:rPr lang="pl-PL" sz="1600" dirty="0"/>
              <a:t> </a:t>
            </a:r>
          </a:p>
          <a:p>
            <a:pPr lvl="1"/>
            <a:r>
              <a:rPr lang="pl-PL" sz="1600" dirty="0"/>
              <a:t> </a:t>
            </a:r>
            <a:r>
              <a:rPr lang="pl-PL" sz="1600" dirty="0" err="1"/>
              <a:t>Timed</a:t>
            </a:r>
            <a:r>
              <a:rPr lang="pl-PL" sz="1600" dirty="0"/>
              <a:t> </a:t>
            </a:r>
            <a:r>
              <a:rPr lang="pl-PL" sz="1600" dirty="0" err="1"/>
              <a:t>up</a:t>
            </a:r>
            <a:r>
              <a:rPr lang="pl-PL" sz="1600" dirty="0"/>
              <a:t> and go test </a:t>
            </a:r>
          </a:p>
          <a:p>
            <a:pPr lvl="1"/>
            <a:r>
              <a:rPr lang="pl-PL" sz="1600" dirty="0"/>
              <a:t> Beck </a:t>
            </a:r>
            <a:r>
              <a:rPr lang="pl-PL" sz="1600" dirty="0" err="1"/>
              <a:t>Depression</a:t>
            </a:r>
            <a:r>
              <a:rPr lang="pl-PL" sz="1600" dirty="0"/>
              <a:t> Inventory</a:t>
            </a:r>
          </a:p>
        </p:txBody>
      </p:sp>
      <p:sp>
        <p:nvSpPr>
          <p:cNvPr id="5" name="Shape 62"/>
          <p:cNvSpPr txBox="1">
            <a:spLocks noGrp="1"/>
          </p:cNvSpPr>
          <p:nvPr>
            <p:ph type="body" idx="2"/>
          </p:nvPr>
        </p:nvSpPr>
        <p:spPr>
          <a:xfrm>
            <a:off x="1992312" y="1421752"/>
            <a:ext cx="8218488" cy="51631"/>
          </a:xfrm>
          <a:prstGeom prst="rect">
            <a:avLst/>
          </a:prstGeom>
          <a:solidFill>
            <a:schemeClr val="accent1"/>
          </a:solidFill>
          <a:ln>
            <a:noFill/>
          </a:ln>
        </p:spPr>
        <p:txBody>
          <a:bodyPr vert="horz" lIns="91425" tIns="45700" rIns="91425" bIns="45700" rtlCol="0" anchor="t" anchorCtr="0">
            <a:noAutofit/>
          </a:bodyPr>
          <a:lstStyle/>
          <a:p>
            <a:pPr>
              <a:spcBef>
                <a:spcPts val="0"/>
              </a:spcBef>
              <a:buSzPct val="25000"/>
            </a:pPr>
            <a:endParaRPr dirty="0"/>
          </a:p>
        </p:txBody>
      </p:sp>
      <p:pic>
        <p:nvPicPr>
          <p:cNvPr id="6" name="Image 6">
            <a:extLst>
              <a:ext uri="{FF2B5EF4-FFF2-40B4-BE49-F238E27FC236}">
                <a16:creationId xmlns:a16="http://schemas.microsoft.com/office/drawing/2014/main" id="{9065F211-B1E0-334F-A107-E2A42A9E06E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3880477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err="1"/>
              <a:t>Methods</a:t>
            </a:r>
            <a:r>
              <a:rPr lang="pl-PL" dirty="0"/>
              <a:t> - Tools</a:t>
            </a:r>
          </a:p>
        </p:txBody>
      </p:sp>
      <p:sp>
        <p:nvSpPr>
          <p:cNvPr id="3" name="Symbol zastępczy tekstu 2"/>
          <p:cNvSpPr>
            <a:spLocks noGrp="1"/>
          </p:cNvSpPr>
          <p:nvPr>
            <p:ph type="body" idx="1"/>
          </p:nvPr>
        </p:nvSpPr>
        <p:spPr/>
        <p:txBody>
          <a:bodyPr/>
          <a:lstStyle/>
          <a:p>
            <a:r>
              <a:rPr lang="pl-PL" sz="2000" b="1" dirty="0">
                <a:solidFill>
                  <a:srgbClr val="0070C0"/>
                </a:solidFill>
              </a:rPr>
              <a:t>The </a:t>
            </a:r>
            <a:r>
              <a:rPr lang="pl-PL" sz="2000" b="1" dirty="0" err="1">
                <a:solidFill>
                  <a:srgbClr val="0070C0"/>
                </a:solidFill>
              </a:rPr>
              <a:t>questionnaire</a:t>
            </a:r>
            <a:r>
              <a:rPr lang="pl-PL" sz="2000" b="1" dirty="0">
                <a:solidFill>
                  <a:srgbClr val="0070C0"/>
                </a:solidFill>
              </a:rPr>
              <a:t> on: </a:t>
            </a:r>
            <a:r>
              <a:rPr lang="pl-PL" sz="2000" dirty="0" err="1"/>
              <a:t>socio-demographic</a:t>
            </a:r>
            <a:r>
              <a:rPr lang="pl-PL" sz="2000" dirty="0"/>
              <a:t> data - </a:t>
            </a:r>
            <a:r>
              <a:rPr lang="pl-PL" sz="2000" dirty="0" err="1"/>
              <a:t>age</a:t>
            </a:r>
            <a:r>
              <a:rPr lang="pl-PL" sz="2000" dirty="0"/>
              <a:t>, </a:t>
            </a:r>
            <a:r>
              <a:rPr lang="pl-PL" sz="2000" dirty="0" err="1"/>
              <a:t>gender</a:t>
            </a:r>
            <a:r>
              <a:rPr lang="pl-PL" sz="2000" dirty="0"/>
              <a:t>, </a:t>
            </a:r>
            <a:r>
              <a:rPr lang="pl-PL" sz="2000" dirty="0" err="1"/>
              <a:t>marital</a:t>
            </a:r>
            <a:r>
              <a:rPr lang="pl-PL" sz="2000" dirty="0"/>
              <a:t> status, </a:t>
            </a:r>
            <a:r>
              <a:rPr lang="pl-PL" sz="2000" dirty="0" err="1"/>
              <a:t>living</a:t>
            </a:r>
            <a:r>
              <a:rPr lang="pl-PL" sz="2000" dirty="0"/>
              <a:t> in </a:t>
            </a:r>
            <a:r>
              <a:rPr lang="pl-PL" sz="2000" dirty="0" err="1"/>
              <a:t>relationship</a:t>
            </a:r>
            <a:r>
              <a:rPr lang="pl-PL" sz="2000" dirty="0"/>
              <a:t>/ </a:t>
            </a:r>
            <a:r>
              <a:rPr lang="pl-PL" sz="2000" dirty="0" err="1"/>
              <a:t>without</a:t>
            </a:r>
            <a:r>
              <a:rPr lang="pl-PL" sz="2000" dirty="0"/>
              <a:t> </a:t>
            </a:r>
            <a:r>
              <a:rPr lang="pl-PL" sz="2000" dirty="0" err="1"/>
              <a:t>relationship</a:t>
            </a:r>
            <a:r>
              <a:rPr lang="pl-PL" sz="2000" dirty="0"/>
              <a:t>, </a:t>
            </a:r>
            <a:r>
              <a:rPr lang="pl-PL" sz="2000" dirty="0" err="1"/>
              <a:t>level</a:t>
            </a:r>
            <a:r>
              <a:rPr lang="pl-PL" sz="2000" dirty="0"/>
              <a:t> of </a:t>
            </a:r>
            <a:r>
              <a:rPr lang="pl-PL" sz="2000" dirty="0" err="1"/>
              <a:t>education</a:t>
            </a:r>
            <a:r>
              <a:rPr lang="pl-PL" sz="2000" dirty="0"/>
              <a:t>, place of </a:t>
            </a:r>
            <a:r>
              <a:rPr lang="pl-PL" sz="2000" dirty="0" err="1"/>
              <a:t>residence</a:t>
            </a:r>
            <a:r>
              <a:rPr lang="pl-PL" sz="2000" dirty="0"/>
              <a:t>, </a:t>
            </a:r>
            <a:r>
              <a:rPr lang="pl-PL" sz="2000" dirty="0" err="1"/>
              <a:t>economic</a:t>
            </a:r>
            <a:r>
              <a:rPr lang="pl-PL" sz="2000" dirty="0"/>
              <a:t> status; the </a:t>
            </a:r>
            <a:r>
              <a:rPr lang="pl-PL" sz="2000" dirty="0" err="1"/>
              <a:t>number</a:t>
            </a:r>
            <a:r>
              <a:rPr lang="pl-PL" sz="2000" dirty="0"/>
              <a:t> of </a:t>
            </a:r>
            <a:r>
              <a:rPr lang="pl-PL" sz="2000" dirty="0" err="1"/>
              <a:t>hospitalizations</a:t>
            </a:r>
            <a:r>
              <a:rPr lang="pl-PL" sz="2000" dirty="0"/>
              <a:t> in the </a:t>
            </a:r>
            <a:r>
              <a:rPr lang="pl-PL" sz="2000" dirty="0" err="1"/>
              <a:t>last</a:t>
            </a:r>
            <a:r>
              <a:rPr lang="pl-PL" sz="2000" dirty="0"/>
              <a:t> 3 </a:t>
            </a:r>
            <a:r>
              <a:rPr lang="pl-PL" sz="2000" dirty="0" err="1"/>
              <a:t>years</a:t>
            </a:r>
            <a:r>
              <a:rPr lang="pl-PL" sz="2000" dirty="0"/>
              <a:t> (</a:t>
            </a:r>
            <a:r>
              <a:rPr lang="pl-PL" sz="2000" dirty="0" err="1"/>
              <a:t>including</a:t>
            </a:r>
            <a:r>
              <a:rPr lang="pl-PL" sz="2000" dirty="0"/>
              <a:t> </a:t>
            </a:r>
            <a:r>
              <a:rPr lang="pl-PL" sz="2000" dirty="0" err="1"/>
              <a:t>kind</a:t>
            </a:r>
            <a:r>
              <a:rPr lang="pl-PL" sz="2000" dirty="0"/>
              <a:t> of </a:t>
            </a:r>
            <a:r>
              <a:rPr lang="pl-PL" sz="2000" dirty="0" err="1"/>
              <a:t>ward</a:t>
            </a:r>
            <a:r>
              <a:rPr lang="pl-PL" sz="2000" dirty="0"/>
              <a:t>); the </a:t>
            </a:r>
            <a:r>
              <a:rPr lang="pl-PL" sz="2000" dirty="0" err="1"/>
              <a:t>number</a:t>
            </a:r>
            <a:r>
              <a:rPr lang="pl-PL" sz="2000" dirty="0"/>
              <a:t> and </a:t>
            </a:r>
            <a:r>
              <a:rPr lang="pl-PL" sz="2000" dirty="0" err="1"/>
              <a:t>kind</a:t>
            </a:r>
            <a:r>
              <a:rPr lang="pl-PL" sz="2000" dirty="0"/>
              <a:t> of </a:t>
            </a:r>
            <a:r>
              <a:rPr lang="pl-PL" sz="2000" dirty="0" err="1"/>
              <a:t>chronic</a:t>
            </a:r>
            <a:r>
              <a:rPr lang="pl-PL" sz="2000" dirty="0"/>
              <a:t> </a:t>
            </a:r>
            <a:r>
              <a:rPr lang="pl-PL" sz="2000" dirty="0" err="1"/>
              <a:t>diseases</a:t>
            </a:r>
            <a:r>
              <a:rPr lang="pl-PL" sz="2000" dirty="0"/>
              <a:t> (ICD-10); the </a:t>
            </a:r>
            <a:r>
              <a:rPr lang="pl-PL" sz="2000" dirty="0" err="1"/>
              <a:t>number</a:t>
            </a:r>
            <a:r>
              <a:rPr lang="pl-PL" sz="2000" dirty="0"/>
              <a:t> of permanent </a:t>
            </a:r>
            <a:r>
              <a:rPr lang="pl-PL" sz="2000" dirty="0" err="1"/>
              <a:t>medications</a:t>
            </a:r>
            <a:r>
              <a:rPr lang="pl-PL" sz="2000" dirty="0"/>
              <a:t>; </a:t>
            </a:r>
            <a:r>
              <a:rPr lang="pl-PL" sz="2000" dirty="0" err="1"/>
              <a:t>employment</a:t>
            </a:r>
            <a:r>
              <a:rPr lang="pl-PL" sz="2000" dirty="0"/>
              <a:t> </a:t>
            </a:r>
            <a:r>
              <a:rPr lang="pl-PL" sz="2000" dirty="0" err="1"/>
              <a:t>situation</a:t>
            </a:r>
            <a:r>
              <a:rPr lang="pl-PL" sz="2000" dirty="0"/>
              <a:t>; </a:t>
            </a:r>
            <a:r>
              <a:rPr lang="pl-PL" sz="2000" dirty="0" err="1"/>
              <a:t>number</a:t>
            </a:r>
            <a:r>
              <a:rPr lang="pl-PL" sz="2000" dirty="0"/>
              <a:t> of </a:t>
            </a:r>
            <a:r>
              <a:rPr lang="pl-PL" sz="2000" dirty="0" err="1"/>
              <a:t>traveling</a:t>
            </a:r>
            <a:r>
              <a:rPr lang="pl-PL" sz="2000" dirty="0"/>
              <a:t> in the </a:t>
            </a:r>
            <a:r>
              <a:rPr lang="pl-PL" sz="2000" dirty="0" err="1"/>
              <a:t>last</a:t>
            </a:r>
            <a:r>
              <a:rPr lang="pl-PL" sz="2000" dirty="0"/>
              <a:t> </a:t>
            </a:r>
            <a:r>
              <a:rPr lang="pl-PL" sz="2000" dirty="0" err="1"/>
              <a:t>year</a:t>
            </a:r>
            <a:r>
              <a:rPr lang="pl-PL" sz="2000" dirty="0"/>
              <a:t>; </a:t>
            </a:r>
            <a:r>
              <a:rPr lang="pl-PL" sz="2000" dirty="0" err="1"/>
              <a:t>having</a:t>
            </a:r>
            <a:r>
              <a:rPr lang="pl-PL" sz="2000" dirty="0"/>
              <a:t> </a:t>
            </a:r>
            <a:r>
              <a:rPr lang="pl-PL" sz="2000" dirty="0" err="1"/>
              <a:t>pets</a:t>
            </a:r>
            <a:r>
              <a:rPr lang="pl-PL" sz="2000" dirty="0"/>
              <a:t>; </a:t>
            </a:r>
            <a:r>
              <a:rPr lang="pl-PL" sz="2000" dirty="0" err="1"/>
              <a:t>number</a:t>
            </a:r>
            <a:r>
              <a:rPr lang="pl-PL" sz="2000" dirty="0"/>
              <a:t> of </a:t>
            </a:r>
            <a:r>
              <a:rPr lang="pl-PL" sz="2000" dirty="0" err="1"/>
              <a:t>languages</a:t>
            </a:r>
            <a:r>
              <a:rPr lang="pl-PL" sz="2000" dirty="0"/>
              <a:t> the </a:t>
            </a:r>
            <a:r>
              <a:rPr lang="pl-PL" sz="2000" dirty="0" err="1"/>
              <a:t>participants</a:t>
            </a:r>
            <a:r>
              <a:rPr lang="pl-PL" sz="2000" dirty="0"/>
              <a:t> </a:t>
            </a:r>
            <a:r>
              <a:rPr lang="pl-PL" sz="2000" dirty="0" err="1"/>
              <a:t>can</a:t>
            </a:r>
            <a:r>
              <a:rPr lang="pl-PL" sz="2000" dirty="0"/>
              <a:t> </a:t>
            </a:r>
            <a:r>
              <a:rPr lang="pl-PL" sz="2000" dirty="0" err="1"/>
              <a:t>speak</a:t>
            </a:r>
            <a:r>
              <a:rPr lang="pl-PL" sz="2000" dirty="0"/>
              <a:t>; </a:t>
            </a:r>
            <a:r>
              <a:rPr lang="pl-PL" sz="2000" dirty="0" err="1"/>
              <a:t>number</a:t>
            </a:r>
            <a:r>
              <a:rPr lang="pl-PL" sz="2000" dirty="0"/>
              <a:t> of </a:t>
            </a:r>
            <a:r>
              <a:rPr lang="pl-PL" sz="2000" dirty="0" err="1"/>
              <a:t>falls</a:t>
            </a:r>
            <a:endParaRPr lang="pl-PL" sz="2000" dirty="0"/>
          </a:p>
          <a:p>
            <a:r>
              <a:rPr lang="pl-PL" sz="2000" b="1" dirty="0">
                <a:solidFill>
                  <a:srgbClr val="0070C0"/>
                </a:solidFill>
              </a:rPr>
              <a:t>Rating of </a:t>
            </a:r>
            <a:r>
              <a:rPr lang="pl-PL" sz="2000" b="1" dirty="0" err="1">
                <a:solidFill>
                  <a:srgbClr val="0070C0"/>
                </a:solidFill>
              </a:rPr>
              <a:t>patients</a:t>
            </a:r>
            <a:r>
              <a:rPr lang="pl-PL" sz="2000" b="1" dirty="0">
                <a:solidFill>
                  <a:srgbClr val="0070C0"/>
                </a:solidFill>
              </a:rPr>
              <a:t>' </a:t>
            </a:r>
            <a:r>
              <a:rPr lang="pl-PL" sz="2000" b="1" dirty="0" err="1">
                <a:solidFill>
                  <a:srgbClr val="0070C0"/>
                </a:solidFill>
              </a:rPr>
              <a:t>difficulties</a:t>
            </a:r>
            <a:r>
              <a:rPr lang="pl-PL" sz="2000" b="1" dirty="0">
                <a:solidFill>
                  <a:srgbClr val="0070C0"/>
                </a:solidFill>
              </a:rPr>
              <a:t> in the </a:t>
            </a:r>
            <a:r>
              <a:rPr lang="pl-PL" sz="2000" b="1" dirty="0" err="1">
                <a:solidFill>
                  <a:srgbClr val="0070C0"/>
                </a:solidFill>
              </a:rPr>
              <a:t>implementation</a:t>
            </a:r>
            <a:r>
              <a:rPr lang="pl-PL" sz="2000" b="1" dirty="0">
                <a:solidFill>
                  <a:srgbClr val="0070C0"/>
                </a:solidFill>
              </a:rPr>
              <a:t> of the </a:t>
            </a:r>
            <a:r>
              <a:rPr lang="pl-PL" sz="2000" b="1" dirty="0" err="1">
                <a:solidFill>
                  <a:srgbClr val="0070C0"/>
                </a:solidFill>
              </a:rPr>
              <a:t>intervention</a:t>
            </a:r>
            <a:r>
              <a:rPr lang="pl-PL" sz="2000" b="1" dirty="0">
                <a:solidFill>
                  <a:srgbClr val="0070C0"/>
                </a:solidFill>
              </a:rPr>
              <a:t> </a:t>
            </a:r>
            <a:r>
              <a:rPr lang="pl-PL" sz="2000" dirty="0"/>
              <a:t>(</a:t>
            </a:r>
            <a:r>
              <a:rPr lang="pl-PL" sz="2000" dirty="0" err="1"/>
              <a:t>Did</a:t>
            </a:r>
            <a:r>
              <a:rPr lang="pl-PL" sz="2000" dirty="0"/>
              <a:t> the </a:t>
            </a:r>
            <a:r>
              <a:rPr lang="pl-PL" sz="2000" dirty="0" err="1"/>
              <a:t>patients</a:t>
            </a:r>
            <a:r>
              <a:rPr lang="pl-PL" sz="2000" dirty="0"/>
              <a:t> </a:t>
            </a:r>
            <a:r>
              <a:rPr lang="pl-PL" sz="2000" dirty="0" err="1"/>
              <a:t>perform</a:t>
            </a:r>
            <a:r>
              <a:rPr lang="pl-PL" sz="2000" dirty="0"/>
              <a:t> the </a:t>
            </a:r>
            <a:r>
              <a:rPr lang="pl-PL" sz="2000" dirty="0" err="1"/>
              <a:t>interventions</a:t>
            </a:r>
            <a:r>
              <a:rPr lang="pl-PL" sz="2000" dirty="0"/>
              <a:t>? How </a:t>
            </a:r>
            <a:r>
              <a:rPr lang="pl-PL" sz="2000" dirty="0" err="1"/>
              <a:t>often</a:t>
            </a:r>
            <a:r>
              <a:rPr lang="pl-PL" sz="2000" dirty="0"/>
              <a:t>? Was </a:t>
            </a:r>
            <a:r>
              <a:rPr lang="pl-PL" sz="2000" dirty="0" err="1"/>
              <a:t>it</a:t>
            </a:r>
            <a:r>
              <a:rPr lang="pl-PL" sz="2000" dirty="0"/>
              <a:t> </a:t>
            </a:r>
            <a:r>
              <a:rPr lang="pl-PL" sz="2000" dirty="0" err="1"/>
              <a:t>difficult</a:t>
            </a:r>
            <a:r>
              <a:rPr lang="pl-PL" sz="2000" dirty="0"/>
              <a:t> to the </a:t>
            </a:r>
            <a:r>
              <a:rPr lang="pl-PL" sz="2000" dirty="0" err="1"/>
              <a:t>patients</a:t>
            </a:r>
            <a:r>
              <a:rPr lang="pl-PL" sz="2000" dirty="0"/>
              <a:t>?)</a:t>
            </a:r>
          </a:p>
          <a:p>
            <a:r>
              <a:rPr lang="pl-PL" sz="2000" b="1" dirty="0" err="1">
                <a:solidFill>
                  <a:srgbClr val="0070C0"/>
                </a:solidFill>
              </a:rPr>
              <a:t>Observations</a:t>
            </a:r>
            <a:r>
              <a:rPr lang="pl-PL" sz="2000" b="1" dirty="0">
                <a:solidFill>
                  <a:srgbClr val="0070C0"/>
                </a:solidFill>
              </a:rPr>
              <a:t> </a:t>
            </a:r>
            <a:r>
              <a:rPr lang="pl-PL" sz="2000" b="1" dirty="0" err="1">
                <a:solidFill>
                  <a:srgbClr val="0070C0"/>
                </a:solidFill>
              </a:rPr>
              <a:t>sheet</a:t>
            </a:r>
            <a:r>
              <a:rPr lang="pl-PL" sz="2000" b="1" dirty="0">
                <a:solidFill>
                  <a:srgbClr val="0070C0"/>
                </a:solidFill>
              </a:rPr>
              <a:t>: </a:t>
            </a:r>
            <a:r>
              <a:rPr lang="pl-PL" sz="2000" dirty="0" err="1"/>
              <a:t>height</a:t>
            </a:r>
            <a:r>
              <a:rPr lang="pl-PL" sz="2000" dirty="0"/>
              <a:t>, </a:t>
            </a:r>
            <a:r>
              <a:rPr lang="pl-PL" sz="2000" dirty="0" err="1"/>
              <a:t>weight</a:t>
            </a:r>
            <a:r>
              <a:rPr lang="pl-PL" sz="2000" dirty="0"/>
              <a:t>, BMI, </a:t>
            </a:r>
            <a:r>
              <a:rPr lang="pl-PL" sz="2000" dirty="0" err="1"/>
              <a:t>hand</a:t>
            </a:r>
            <a:r>
              <a:rPr lang="pl-PL" sz="2000" dirty="0"/>
              <a:t> </a:t>
            </a:r>
            <a:r>
              <a:rPr lang="pl-PL" sz="2000" dirty="0" err="1"/>
              <a:t>grip</a:t>
            </a:r>
            <a:r>
              <a:rPr lang="pl-PL" sz="2000" dirty="0"/>
              <a:t> </a:t>
            </a:r>
            <a:r>
              <a:rPr lang="pl-PL" sz="2000" dirty="0" err="1"/>
              <a:t>strength</a:t>
            </a:r>
            <a:r>
              <a:rPr lang="pl-PL" sz="2000" dirty="0"/>
              <a:t>, </a:t>
            </a:r>
            <a:r>
              <a:rPr lang="pl-PL" sz="2000" dirty="0" err="1"/>
              <a:t>circumference</a:t>
            </a:r>
            <a:r>
              <a:rPr lang="pl-PL" sz="2000" dirty="0"/>
              <a:t> of </a:t>
            </a:r>
            <a:r>
              <a:rPr lang="pl-PL" sz="2000" dirty="0" err="1"/>
              <a:t>arm</a:t>
            </a:r>
            <a:r>
              <a:rPr lang="pl-PL" sz="2000" dirty="0"/>
              <a:t> </a:t>
            </a:r>
            <a:r>
              <a:rPr lang="pl-PL" sz="2000" dirty="0" err="1"/>
              <a:t>muscle</a:t>
            </a:r>
            <a:r>
              <a:rPr lang="pl-PL" sz="2000" dirty="0"/>
              <a:t>, </a:t>
            </a:r>
            <a:r>
              <a:rPr lang="pl-PL" sz="2000" dirty="0" err="1"/>
              <a:t>circumference</a:t>
            </a:r>
            <a:r>
              <a:rPr lang="pl-PL" sz="2000" dirty="0"/>
              <a:t> of </a:t>
            </a:r>
            <a:r>
              <a:rPr lang="pl-PL" sz="2000" dirty="0" err="1"/>
              <a:t>calf</a:t>
            </a:r>
            <a:endParaRPr lang="pl-PL" sz="2000" dirty="0"/>
          </a:p>
          <a:p>
            <a:r>
              <a:rPr lang="pl-PL" sz="2000" b="1" dirty="0">
                <a:solidFill>
                  <a:srgbClr val="0070C0"/>
                </a:solidFill>
              </a:rPr>
              <a:t>The </a:t>
            </a:r>
            <a:r>
              <a:rPr lang="pl-PL" sz="2000" b="1" dirty="0" err="1">
                <a:solidFill>
                  <a:srgbClr val="0070C0"/>
                </a:solidFill>
              </a:rPr>
              <a:t>available</a:t>
            </a:r>
            <a:r>
              <a:rPr lang="pl-PL" sz="2000" b="1" dirty="0">
                <a:solidFill>
                  <a:srgbClr val="0070C0"/>
                </a:solidFill>
              </a:rPr>
              <a:t> </a:t>
            </a:r>
            <a:r>
              <a:rPr lang="pl-PL" sz="2000" b="1" dirty="0" err="1">
                <a:solidFill>
                  <a:srgbClr val="0070C0"/>
                </a:solidFill>
              </a:rPr>
              <a:t>results</a:t>
            </a:r>
            <a:r>
              <a:rPr lang="pl-PL" sz="2000" b="1" dirty="0">
                <a:solidFill>
                  <a:srgbClr val="0070C0"/>
                </a:solidFill>
              </a:rPr>
              <a:t> of </a:t>
            </a:r>
            <a:r>
              <a:rPr lang="pl-PL" sz="2000" b="1" dirty="0" err="1">
                <a:solidFill>
                  <a:srgbClr val="0070C0"/>
                </a:solidFill>
              </a:rPr>
              <a:t>laboratory</a:t>
            </a:r>
            <a:r>
              <a:rPr lang="pl-PL" sz="2000" b="1" dirty="0">
                <a:solidFill>
                  <a:srgbClr val="0070C0"/>
                </a:solidFill>
              </a:rPr>
              <a:t> </a:t>
            </a:r>
            <a:r>
              <a:rPr lang="pl-PL" sz="2000" b="1" dirty="0" err="1">
                <a:solidFill>
                  <a:srgbClr val="0070C0"/>
                </a:solidFill>
              </a:rPr>
              <a:t>tests</a:t>
            </a:r>
            <a:r>
              <a:rPr lang="pl-PL" sz="2000" b="1" dirty="0">
                <a:solidFill>
                  <a:srgbClr val="0070C0"/>
                </a:solidFill>
              </a:rPr>
              <a:t>: </a:t>
            </a:r>
            <a:r>
              <a:rPr lang="pl-PL" sz="2000" dirty="0" err="1"/>
              <a:t>sodium</a:t>
            </a:r>
            <a:r>
              <a:rPr lang="pl-PL" sz="2000" dirty="0"/>
              <a:t> , </a:t>
            </a:r>
            <a:r>
              <a:rPr lang="pl-PL" sz="2000" dirty="0" err="1"/>
              <a:t>albumins</a:t>
            </a:r>
            <a:r>
              <a:rPr lang="pl-PL" sz="2000" dirty="0"/>
              <a:t>, </a:t>
            </a:r>
            <a:r>
              <a:rPr lang="pl-PL" sz="2000" dirty="0" err="1"/>
              <a:t>lymphocytes</a:t>
            </a:r>
            <a:r>
              <a:rPr lang="pl-PL" sz="2000" dirty="0"/>
              <a:t>, LDL cholesterol, C </a:t>
            </a:r>
            <a:r>
              <a:rPr lang="pl-PL" sz="2000" dirty="0" err="1"/>
              <a:t>reactive</a:t>
            </a:r>
            <a:r>
              <a:rPr lang="pl-PL" sz="2000" dirty="0"/>
              <a:t> </a:t>
            </a:r>
            <a:r>
              <a:rPr lang="pl-PL" sz="2000" dirty="0" err="1"/>
              <a:t>proteins</a:t>
            </a:r>
            <a:r>
              <a:rPr lang="pl-PL" sz="2000" dirty="0"/>
              <a:t>, </a:t>
            </a:r>
            <a:r>
              <a:rPr lang="pl-PL" sz="2000" dirty="0" err="1"/>
              <a:t>glomerular</a:t>
            </a:r>
            <a:r>
              <a:rPr lang="pl-PL" sz="2000" dirty="0"/>
              <a:t> </a:t>
            </a:r>
            <a:r>
              <a:rPr lang="pl-PL" sz="2000" dirty="0" err="1"/>
              <a:t>filtration</a:t>
            </a:r>
            <a:r>
              <a:rPr lang="pl-PL" sz="2000" dirty="0"/>
              <a:t> </a:t>
            </a:r>
            <a:r>
              <a:rPr lang="pl-PL" sz="2000" dirty="0" err="1"/>
              <a:t>rate</a:t>
            </a:r>
            <a:r>
              <a:rPr lang="pl-PL" sz="2000" dirty="0"/>
              <a:t>, </a:t>
            </a:r>
            <a:r>
              <a:rPr lang="pl-PL" sz="2000" dirty="0" err="1"/>
              <a:t>fasting</a:t>
            </a:r>
            <a:r>
              <a:rPr lang="pl-PL" sz="2000" dirty="0"/>
              <a:t> </a:t>
            </a:r>
            <a:r>
              <a:rPr lang="pl-PL" sz="2000" dirty="0" err="1"/>
              <a:t>glucose</a:t>
            </a:r>
            <a:r>
              <a:rPr lang="pl-PL" sz="2000" dirty="0"/>
              <a:t>, </a:t>
            </a:r>
            <a:r>
              <a:rPr lang="pl-PL" sz="2000" dirty="0" err="1"/>
              <a:t>thyroid</a:t>
            </a:r>
            <a:r>
              <a:rPr lang="pl-PL" sz="2000" dirty="0"/>
              <a:t> </a:t>
            </a:r>
            <a:r>
              <a:rPr lang="pl-PL" sz="2000" dirty="0" err="1"/>
              <a:t>hormones</a:t>
            </a:r>
            <a:r>
              <a:rPr lang="pl-PL" sz="2000" dirty="0"/>
              <a:t>, etc.</a:t>
            </a:r>
          </a:p>
        </p:txBody>
      </p:sp>
      <p:sp>
        <p:nvSpPr>
          <p:cNvPr id="5" name="Shape 62"/>
          <p:cNvSpPr txBox="1">
            <a:spLocks noGrp="1"/>
          </p:cNvSpPr>
          <p:nvPr>
            <p:ph type="body" idx="2"/>
          </p:nvPr>
        </p:nvSpPr>
        <p:spPr>
          <a:xfrm>
            <a:off x="1992312" y="1421752"/>
            <a:ext cx="8218488" cy="51631"/>
          </a:xfrm>
          <a:prstGeom prst="rect">
            <a:avLst/>
          </a:prstGeom>
          <a:solidFill>
            <a:schemeClr val="accent1"/>
          </a:solidFill>
          <a:ln>
            <a:noFill/>
          </a:ln>
        </p:spPr>
        <p:txBody>
          <a:bodyPr vert="horz" lIns="91425" tIns="45700" rIns="91425" bIns="45700" rtlCol="0" anchor="t" anchorCtr="0">
            <a:noAutofit/>
          </a:bodyPr>
          <a:lstStyle/>
          <a:p>
            <a:pPr>
              <a:spcBef>
                <a:spcPts val="0"/>
              </a:spcBef>
              <a:buSzPct val="25000"/>
            </a:pPr>
            <a:endParaRPr dirty="0"/>
          </a:p>
        </p:txBody>
      </p:sp>
      <p:pic>
        <p:nvPicPr>
          <p:cNvPr id="6" name="Image 6">
            <a:extLst>
              <a:ext uri="{FF2B5EF4-FFF2-40B4-BE49-F238E27FC236}">
                <a16:creationId xmlns:a16="http://schemas.microsoft.com/office/drawing/2014/main" id="{557823A1-2B11-9743-AE45-FEE811DA639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440547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5.googleusercontent.com/_8QrZNts_jBU87O-vT2Ylpa0CGEsPO2ASNiOq5NXd1iHGhwEJxkpOMqqmU0hquSndpzoRHvOQliyGXKIjaVGqeI2418bR5vkaqVM-9_t-gXrtwbZPEoB22MkNwNQxJCmXsMOitrdPg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75657" y="482886"/>
            <a:ext cx="10152271" cy="5986952"/>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Image 6">
            <a:extLst>
              <a:ext uri="{FF2B5EF4-FFF2-40B4-BE49-F238E27FC236}">
                <a16:creationId xmlns:a16="http://schemas.microsoft.com/office/drawing/2014/main" id="{6CB635FF-1F27-EB4C-A327-A94B2162B7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940994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1992312" y="141661"/>
            <a:ext cx="8218488" cy="810804"/>
          </a:xfrm>
          <a:prstGeom prst="rect">
            <a:avLst/>
          </a:prstGeom>
          <a:noFill/>
          <a:ln>
            <a:noFill/>
          </a:ln>
        </p:spPr>
        <p:txBody>
          <a:bodyPr vert="horz" lIns="91425" tIns="45700" rIns="91425" bIns="45700" rtlCol="0" anchor="ctr" anchorCtr="0">
            <a:noAutofit/>
          </a:bodyPr>
          <a:lstStyle/>
          <a:p>
            <a:pPr lvl="0" algn="ctr">
              <a:buSzPct val="25000"/>
            </a:pPr>
            <a:r>
              <a:rPr lang="pl-PL" sz="4000" dirty="0"/>
              <a:t>  </a:t>
            </a:r>
            <a:r>
              <a:rPr lang="en-US" sz="4000" dirty="0"/>
              <a:t>Group 1. Diet /nutritional</a:t>
            </a:r>
            <a:endParaRPr lang="pl-PL" sz="3960" dirty="0"/>
          </a:p>
        </p:txBody>
      </p:sp>
      <p:sp>
        <p:nvSpPr>
          <p:cNvPr id="61" name="Shape 61"/>
          <p:cNvSpPr txBox="1">
            <a:spLocks noGrp="1"/>
          </p:cNvSpPr>
          <p:nvPr>
            <p:ph type="body" idx="1"/>
          </p:nvPr>
        </p:nvSpPr>
        <p:spPr>
          <a:xfrm>
            <a:off x="1992312" y="1388912"/>
            <a:ext cx="8357636" cy="5018234"/>
          </a:xfrm>
          <a:prstGeom prst="rect">
            <a:avLst/>
          </a:prstGeom>
          <a:noFill/>
          <a:ln>
            <a:noFill/>
          </a:ln>
        </p:spPr>
        <p:txBody>
          <a:bodyPr vert="horz" lIns="91425" tIns="45700" rIns="91425" bIns="45700" rtlCol="0" anchor="t" anchorCtr="0">
            <a:noAutofit/>
          </a:bodyPr>
          <a:lstStyle/>
          <a:p>
            <a:pPr marL="660400" indent="-457200">
              <a:buFont typeface="+mj-lt"/>
              <a:buAutoNum type="arabicPeriod"/>
            </a:pPr>
            <a:r>
              <a:rPr lang="en-US" sz="2400" dirty="0"/>
              <a:t>Each patient </a:t>
            </a:r>
            <a:r>
              <a:rPr lang="en-US" sz="2400" b="1" dirty="0">
                <a:solidFill>
                  <a:srgbClr val="002060"/>
                </a:solidFill>
              </a:rPr>
              <a:t>collect a detailed menu </a:t>
            </a:r>
            <a:r>
              <a:rPr lang="en-US" sz="2400" dirty="0"/>
              <a:t>of the last two days before making the description. </a:t>
            </a:r>
            <a:endParaRPr lang="pl-PL" sz="2400" dirty="0"/>
          </a:p>
          <a:p>
            <a:pPr marL="660400" indent="-457200">
              <a:buFont typeface="+mj-lt"/>
              <a:buAutoNum type="arabicPeriod"/>
            </a:pPr>
            <a:r>
              <a:rPr lang="pl-PL" sz="2400" dirty="0"/>
              <a:t>M</a:t>
            </a:r>
            <a:r>
              <a:rPr lang="en-US" sz="2400" dirty="0" err="1"/>
              <a:t>enu</a:t>
            </a:r>
            <a:r>
              <a:rPr lang="en-US" sz="2400" dirty="0"/>
              <a:t> is </a:t>
            </a:r>
            <a:r>
              <a:rPr lang="en-US" sz="2400" b="1" dirty="0">
                <a:solidFill>
                  <a:srgbClr val="002060"/>
                </a:solidFill>
              </a:rPr>
              <a:t>analyzed by a nutrition consultant</a:t>
            </a:r>
            <a:r>
              <a:rPr lang="en-US" sz="2400" dirty="0"/>
              <a:t>. The role of nutrition consultant is:</a:t>
            </a:r>
          </a:p>
          <a:p>
            <a:pPr>
              <a:buFont typeface="Wingdings" charset="2"/>
              <a:buChar char="ü"/>
            </a:pPr>
            <a:r>
              <a:rPr lang="en-US" sz="2400" dirty="0"/>
              <a:t>    </a:t>
            </a:r>
            <a:r>
              <a:rPr lang="en-US" sz="2400" dirty="0">
                <a:solidFill>
                  <a:schemeClr val="tx1"/>
                </a:solidFill>
              </a:rPr>
              <a:t>to make a diet modification and include the products </a:t>
            </a:r>
            <a:r>
              <a:rPr lang="pl-PL" sz="2400" dirty="0">
                <a:solidFill>
                  <a:schemeClr val="tx1"/>
                </a:solidFill>
              </a:rPr>
              <a:t>              	</a:t>
            </a:r>
            <a:r>
              <a:rPr lang="en-US" sz="2400" dirty="0">
                <a:solidFill>
                  <a:schemeClr val="tx1"/>
                </a:solidFill>
              </a:rPr>
              <a:t>recommended in frailty</a:t>
            </a:r>
          </a:p>
          <a:p>
            <a:pPr>
              <a:buFont typeface="Wingdings" charset="2"/>
              <a:buChar char="ü"/>
            </a:pPr>
            <a:r>
              <a:rPr lang="en-US" sz="2400" dirty="0">
                <a:solidFill>
                  <a:schemeClr val="tx1"/>
                </a:solidFill>
              </a:rPr>
              <a:t>     focus on eating habits</a:t>
            </a:r>
          </a:p>
          <a:p>
            <a:pPr marL="203200" indent="0">
              <a:buNone/>
            </a:pPr>
            <a:r>
              <a:rPr lang="pl-PL" sz="2400" dirty="0"/>
              <a:t>3. </a:t>
            </a:r>
            <a:r>
              <a:rPr lang="en-US" sz="2400" dirty="0"/>
              <a:t>The diet modification is mainly focused on adequate supply:</a:t>
            </a:r>
          </a:p>
          <a:p>
            <a:pPr>
              <a:buFont typeface="Wingdings" charset="2"/>
              <a:buChar char="ü"/>
            </a:pPr>
            <a:r>
              <a:rPr lang="en-US" sz="2400" b="1" dirty="0">
                <a:solidFill>
                  <a:srgbClr val="002060"/>
                </a:solidFill>
              </a:rPr>
              <a:t>  protein </a:t>
            </a:r>
            <a:r>
              <a:rPr lang="en-US" sz="2400" dirty="0"/>
              <a:t>according to European Society for Clinical </a:t>
            </a:r>
            <a:r>
              <a:rPr lang="pl-PL" sz="2400" dirty="0"/>
              <a:t> 	</a:t>
            </a:r>
            <a:r>
              <a:rPr lang="en-US" sz="2400" dirty="0"/>
              <a:t>Nutrition and Metabolism (ESPEN recommendations)</a:t>
            </a:r>
            <a:r>
              <a:rPr lang="pl-PL" sz="2400" dirty="0"/>
              <a:t> </a:t>
            </a:r>
          </a:p>
          <a:p>
            <a:pPr>
              <a:buFont typeface="Wingdings" charset="2"/>
              <a:buChar char="ü"/>
            </a:pPr>
            <a:r>
              <a:rPr lang="pl-PL" sz="2400" b="1" dirty="0">
                <a:solidFill>
                  <a:srgbClr val="002060"/>
                </a:solidFill>
              </a:rPr>
              <a:t>  </a:t>
            </a:r>
            <a:r>
              <a:rPr lang="en-US" sz="2400" b="1" dirty="0">
                <a:solidFill>
                  <a:srgbClr val="002060"/>
                </a:solidFill>
              </a:rPr>
              <a:t>vitamin D</a:t>
            </a:r>
            <a:r>
              <a:rPr lang="en-US" sz="2400" dirty="0"/>
              <a:t> (according to Central Europe guidelines -2013 </a:t>
            </a:r>
            <a:r>
              <a:rPr lang="pl-PL" sz="2400" dirty="0"/>
              <a:t>	</a:t>
            </a:r>
            <a:r>
              <a:rPr lang="en-US" sz="2400" dirty="0"/>
              <a:t>for seniors)</a:t>
            </a:r>
          </a:p>
          <a:p>
            <a:pPr indent="-342900" algn="ctr">
              <a:spcBef>
                <a:spcPts val="0"/>
              </a:spcBef>
              <a:buClr>
                <a:srgbClr val="2E3191"/>
              </a:buClr>
            </a:pPr>
            <a:endParaRPr lang="pl-PL" sz="3300" dirty="0">
              <a:solidFill>
                <a:srgbClr val="2E3191"/>
              </a:solidFill>
            </a:endParaRPr>
          </a:p>
        </p:txBody>
      </p:sp>
      <p:sp>
        <p:nvSpPr>
          <p:cNvPr id="62" name="Shape 62"/>
          <p:cNvSpPr txBox="1">
            <a:spLocks noGrp="1"/>
          </p:cNvSpPr>
          <p:nvPr>
            <p:ph type="body" idx="2"/>
          </p:nvPr>
        </p:nvSpPr>
        <p:spPr>
          <a:xfrm>
            <a:off x="1992312" y="952466"/>
            <a:ext cx="8218488" cy="45719"/>
          </a:xfrm>
          <a:prstGeom prst="rect">
            <a:avLst/>
          </a:prstGeom>
          <a:solidFill>
            <a:schemeClr val="accent1"/>
          </a:solidFill>
          <a:ln>
            <a:noFill/>
          </a:ln>
        </p:spPr>
        <p:txBody>
          <a:bodyPr vert="horz" lIns="91425" tIns="45700" rIns="91425" bIns="45700" rtlCol="0" anchor="t" anchorCtr="0">
            <a:noAutofit/>
          </a:bodyPr>
          <a:lstStyle/>
          <a:p>
            <a:pPr>
              <a:spcBef>
                <a:spcPts val="0"/>
              </a:spcBef>
              <a:buSzPct val="25000"/>
            </a:pPr>
            <a:endParaRPr dirty="0"/>
          </a:p>
        </p:txBody>
      </p:sp>
      <p:pic>
        <p:nvPicPr>
          <p:cNvPr id="5" name="Image 6">
            <a:extLst>
              <a:ext uri="{FF2B5EF4-FFF2-40B4-BE49-F238E27FC236}">
                <a16:creationId xmlns:a16="http://schemas.microsoft.com/office/drawing/2014/main" id="{C05EA122-0A94-514E-BA26-48A2E68CB0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1475750165"/>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1992312" y="141661"/>
            <a:ext cx="8218488" cy="687090"/>
          </a:xfrm>
          <a:prstGeom prst="rect">
            <a:avLst/>
          </a:prstGeom>
          <a:noFill/>
          <a:ln>
            <a:noFill/>
          </a:ln>
        </p:spPr>
        <p:txBody>
          <a:bodyPr vert="horz" lIns="91425" tIns="45700" rIns="91425" bIns="45700" rtlCol="0" anchor="ctr" anchorCtr="0">
            <a:noAutofit/>
          </a:bodyPr>
          <a:lstStyle/>
          <a:p>
            <a:pPr lvl="0" algn="ctr">
              <a:buSzPct val="25000"/>
            </a:pPr>
            <a:r>
              <a:rPr lang="en-US" sz="4000" dirty="0"/>
              <a:t>Group 2. Physical activity </a:t>
            </a:r>
            <a:endParaRPr lang="pl-PL" sz="3960" dirty="0"/>
          </a:p>
        </p:txBody>
      </p:sp>
      <p:sp>
        <p:nvSpPr>
          <p:cNvPr id="61" name="Shape 61"/>
          <p:cNvSpPr txBox="1">
            <a:spLocks noGrp="1"/>
          </p:cNvSpPr>
          <p:nvPr>
            <p:ph type="body" idx="1"/>
          </p:nvPr>
        </p:nvSpPr>
        <p:spPr>
          <a:xfrm>
            <a:off x="1862447" y="1076179"/>
            <a:ext cx="8478218" cy="5402594"/>
          </a:xfrm>
          <a:prstGeom prst="rect">
            <a:avLst/>
          </a:prstGeom>
          <a:noFill/>
          <a:ln>
            <a:noFill/>
          </a:ln>
        </p:spPr>
        <p:txBody>
          <a:bodyPr vert="horz" lIns="91425" tIns="45700" rIns="91425" bIns="45700" rtlCol="0" anchor="t" anchorCtr="0">
            <a:noAutofit/>
          </a:bodyPr>
          <a:lstStyle/>
          <a:p>
            <a:pPr marL="203200" indent="0">
              <a:buNone/>
            </a:pPr>
            <a:r>
              <a:rPr lang="pl-PL" sz="2400" b="1" dirty="0">
                <a:solidFill>
                  <a:schemeClr val="bg2"/>
                </a:solidFill>
              </a:rPr>
              <a:t>1. </a:t>
            </a:r>
            <a:r>
              <a:rPr lang="en-US" sz="2400" b="1" dirty="0">
                <a:solidFill>
                  <a:schemeClr val="bg2"/>
                </a:solidFill>
              </a:rPr>
              <a:t>Frequency: </a:t>
            </a:r>
            <a:r>
              <a:rPr lang="en-US" sz="2400" dirty="0"/>
              <a:t>twice a week</a:t>
            </a:r>
            <a:r>
              <a:rPr lang="pl-PL" sz="2400" dirty="0"/>
              <a:t> x </a:t>
            </a:r>
            <a:r>
              <a:rPr lang="en-US" sz="2400" dirty="0"/>
              <a:t>60 minutes</a:t>
            </a:r>
          </a:p>
          <a:p>
            <a:pPr marL="203200" indent="0">
              <a:buNone/>
            </a:pPr>
            <a:r>
              <a:rPr lang="pl-PL" sz="2000" dirty="0"/>
              <a:t>2. </a:t>
            </a:r>
            <a:r>
              <a:rPr lang="en-US" sz="2400" dirty="0"/>
              <a:t>Worksheets for the elderly with frailty syndrome have been developed:</a:t>
            </a:r>
          </a:p>
          <a:p>
            <a:pPr>
              <a:buFont typeface="Wingdings" pitchFamily="2" charset="2"/>
              <a:buChar char="q"/>
            </a:pPr>
            <a:r>
              <a:rPr lang="pl-PL" sz="2000" dirty="0"/>
              <a:t>   </a:t>
            </a:r>
            <a:r>
              <a:rPr lang="en-US" sz="2000" dirty="0"/>
              <a:t>resistance exercises </a:t>
            </a:r>
            <a:r>
              <a:rPr lang="en-US" sz="2000" dirty="0">
                <a:solidFill>
                  <a:schemeClr val="tx1"/>
                </a:solidFill>
              </a:rPr>
              <a:t>and strength training, with the  purpose to improve muscle strength in the limbs</a:t>
            </a:r>
          </a:p>
          <a:p>
            <a:pPr>
              <a:buFont typeface="Wingdings" pitchFamily="2" charset="2"/>
              <a:buChar char="q"/>
            </a:pPr>
            <a:r>
              <a:rPr lang="pl-PL" sz="2000" dirty="0">
                <a:solidFill>
                  <a:schemeClr val="tx1"/>
                </a:solidFill>
              </a:rPr>
              <a:t>   </a:t>
            </a:r>
            <a:r>
              <a:rPr lang="en-US" sz="2000" dirty="0">
                <a:solidFill>
                  <a:schemeClr val="tx1"/>
                </a:solidFill>
              </a:rPr>
              <a:t>exercises designed to improve motor coordination, flexibility and speed</a:t>
            </a:r>
          </a:p>
          <a:p>
            <a:pPr>
              <a:buFont typeface="Wingdings" pitchFamily="2" charset="2"/>
              <a:buChar char="q"/>
            </a:pPr>
            <a:r>
              <a:rPr lang="pl-PL" sz="2000" dirty="0">
                <a:solidFill>
                  <a:schemeClr val="tx1"/>
                </a:solidFill>
              </a:rPr>
              <a:t>   </a:t>
            </a:r>
            <a:r>
              <a:rPr lang="en-US" sz="2000" dirty="0">
                <a:solidFill>
                  <a:schemeClr val="tx1"/>
                </a:solidFill>
              </a:rPr>
              <a:t>stretching exercises</a:t>
            </a:r>
            <a:endParaRPr lang="pl-PL" sz="2000" dirty="0">
              <a:solidFill>
                <a:schemeClr val="tx1"/>
              </a:solidFill>
            </a:endParaRPr>
          </a:p>
          <a:p>
            <a:pPr marL="203200" indent="0">
              <a:buNone/>
            </a:pPr>
            <a:r>
              <a:rPr lang="pl-PL" sz="2000" dirty="0"/>
              <a:t>3. </a:t>
            </a:r>
            <a:r>
              <a:rPr lang="en-US" sz="2400" dirty="0"/>
              <a:t>The program has been developed by a </a:t>
            </a:r>
            <a:r>
              <a:rPr lang="en-US" sz="2400" b="1" dirty="0">
                <a:solidFill>
                  <a:schemeClr val="bg2"/>
                </a:solidFill>
              </a:rPr>
              <a:t>physiotherapist</a:t>
            </a:r>
            <a:endParaRPr lang="pl-PL" sz="2400" b="1" dirty="0">
              <a:solidFill>
                <a:schemeClr val="bg2"/>
              </a:solidFill>
            </a:endParaRPr>
          </a:p>
          <a:p>
            <a:pPr>
              <a:buFont typeface="Wingdings" pitchFamily="2" charset="2"/>
              <a:buChar char="q"/>
            </a:pPr>
            <a:r>
              <a:rPr lang="en-US" sz="2000" dirty="0"/>
              <a:t> workouts are held twice a week for 60 minutes and are conducted by </a:t>
            </a:r>
            <a:r>
              <a:rPr lang="en-US" sz="2000" b="1" dirty="0">
                <a:solidFill>
                  <a:schemeClr val="bg2"/>
                </a:solidFill>
              </a:rPr>
              <a:t>volunteers trained </a:t>
            </a:r>
            <a:r>
              <a:rPr lang="en-US" sz="2000" dirty="0"/>
              <a:t>by the author of the exercises</a:t>
            </a:r>
            <a:endParaRPr lang="pl-PL" sz="2000" dirty="0"/>
          </a:p>
          <a:p>
            <a:pPr>
              <a:buFont typeface="Wingdings" pitchFamily="2" charset="2"/>
              <a:buChar char="q"/>
            </a:pPr>
            <a:r>
              <a:rPr lang="pl-PL" sz="2000" dirty="0"/>
              <a:t> </a:t>
            </a:r>
            <a:r>
              <a:rPr lang="en-US" sz="2000" dirty="0"/>
              <a:t>patients receive a set of exercises and should practice at home</a:t>
            </a:r>
            <a:r>
              <a:rPr lang="pl-PL" sz="2000" dirty="0"/>
              <a:t>:</a:t>
            </a:r>
          </a:p>
          <a:p>
            <a:pPr>
              <a:buFont typeface="Wingdings" pitchFamily="2" charset="2"/>
              <a:buChar char="v"/>
            </a:pPr>
            <a:r>
              <a:rPr lang="pl-PL" sz="2000" dirty="0"/>
              <a:t>  </a:t>
            </a:r>
            <a:r>
              <a:rPr lang="en-US" sz="2000" dirty="0"/>
              <a:t>written exercises were prepared for patients (type of exercise, detailed description of performance, number of repetitions) </a:t>
            </a:r>
            <a:endParaRPr lang="pl-PL" sz="2000" dirty="0"/>
          </a:p>
          <a:p>
            <a:pPr>
              <a:buFont typeface="Wingdings" pitchFamily="2" charset="2"/>
              <a:buChar char="v"/>
            </a:pPr>
            <a:r>
              <a:rPr lang="pl-PL" sz="2000" dirty="0"/>
              <a:t>  </a:t>
            </a:r>
            <a:r>
              <a:rPr lang="en-US" sz="2000" dirty="0"/>
              <a:t>instructional video on DVD and available online</a:t>
            </a:r>
          </a:p>
          <a:p>
            <a:pPr marL="660400" indent="-457200">
              <a:buFont typeface="+mj-lt"/>
              <a:buAutoNum type="arabicPeriod"/>
            </a:pPr>
            <a:endParaRPr lang="en-US" sz="2400" dirty="0"/>
          </a:p>
          <a:p>
            <a:pPr indent="-342900" algn="ctr">
              <a:spcBef>
                <a:spcPts val="0"/>
              </a:spcBef>
              <a:buClr>
                <a:srgbClr val="2E3191"/>
              </a:buClr>
            </a:pPr>
            <a:endParaRPr lang="pl-PL" sz="3300" dirty="0">
              <a:solidFill>
                <a:srgbClr val="2E3191"/>
              </a:solidFill>
            </a:endParaRPr>
          </a:p>
        </p:txBody>
      </p:sp>
      <p:sp>
        <p:nvSpPr>
          <p:cNvPr id="62" name="Shape 62"/>
          <p:cNvSpPr txBox="1">
            <a:spLocks noGrp="1"/>
          </p:cNvSpPr>
          <p:nvPr>
            <p:ph type="body" idx="2"/>
          </p:nvPr>
        </p:nvSpPr>
        <p:spPr>
          <a:xfrm>
            <a:off x="1992312" y="828752"/>
            <a:ext cx="8218488" cy="45719"/>
          </a:xfrm>
          <a:prstGeom prst="rect">
            <a:avLst/>
          </a:prstGeom>
          <a:solidFill>
            <a:schemeClr val="accent1"/>
          </a:solidFill>
          <a:ln>
            <a:noFill/>
          </a:ln>
        </p:spPr>
        <p:txBody>
          <a:bodyPr vert="horz" lIns="91425" tIns="45700" rIns="91425" bIns="45700" rtlCol="0" anchor="t" anchorCtr="0">
            <a:noAutofit/>
          </a:bodyPr>
          <a:lstStyle/>
          <a:p>
            <a:pPr>
              <a:spcBef>
                <a:spcPts val="0"/>
              </a:spcBef>
              <a:buSzPct val="25000"/>
            </a:pPr>
            <a:endParaRPr dirty="0"/>
          </a:p>
        </p:txBody>
      </p:sp>
      <p:pic>
        <p:nvPicPr>
          <p:cNvPr id="5" name="Image 6">
            <a:extLst>
              <a:ext uri="{FF2B5EF4-FFF2-40B4-BE49-F238E27FC236}">
                <a16:creationId xmlns:a16="http://schemas.microsoft.com/office/drawing/2014/main" id="{FD989F9E-0271-5C49-A70C-F1ED44C841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4173743388"/>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1992312" y="344104"/>
            <a:ext cx="8218488" cy="810804"/>
          </a:xfrm>
          <a:prstGeom prst="rect">
            <a:avLst/>
          </a:prstGeom>
          <a:noFill/>
          <a:ln>
            <a:noFill/>
          </a:ln>
        </p:spPr>
        <p:txBody>
          <a:bodyPr vert="horz" lIns="91425" tIns="45700" rIns="91425" bIns="45700" rtlCol="0" anchor="ctr" anchorCtr="0">
            <a:noAutofit/>
          </a:bodyPr>
          <a:lstStyle/>
          <a:p>
            <a:pPr algn="ctr">
              <a:buSzPct val="25000"/>
            </a:pPr>
            <a:r>
              <a:rPr lang="pl-PL" sz="4000" dirty="0" err="1"/>
              <a:t>Group</a:t>
            </a:r>
            <a:r>
              <a:rPr lang="pl-PL" sz="4000" dirty="0"/>
              <a:t> 3. Comprehensive </a:t>
            </a:r>
            <a:r>
              <a:rPr lang="pl-PL" sz="4000" dirty="0" err="1"/>
              <a:t>therapy</a:t>
            </a:r>
            <a:r>
              <a:rPr lang="pl-PL" sz="4000" dirty="0"/>
              <a:t> </a:t>
            </a:r>
            <a:br>
              <a:rPr lang="pl-PL" sz="4000" dirty="0"/>
            </a:br>
            <a:endParaRPr lang="pl-PL" sz="3960" dirty="0"/>
          </a:p>
        </p:txBody>
      </p:sp>
      <p:sp>
        <p:nvSpPr>
          <p:cNvPr id="62" name="Shape 62"/>
          <p:cNvSpPr txBox="1">
            <a:spLocks noGrp="1"/>
          </p:cNvSpPr>
          <p:nvPr>
            <p:ph type="body" idx="2"/>
          </p:nvPr>
        </p:nvSpPr>
        <p:spPr>
          <a:xfrm>
            <a:off x="2116429" y="749506"/>
            <a:ext cx="8224237" cy="48984"/>
          </a:xfrm>
          <a:prstGeom prst="rect">
            <a:avLst/>
          </a:prstGeom>
          <a:solidFill>
            <a:schemeClr val="accent1"/>
          </a:solidFill>
          <a:ln>
            <a:noFill/>
          </a:ln>
        </p:spPr>
        <p:txBody>
          <a:bodyPr vert="horz" lIns="91425" tIns="45700" rIns="91425" bIns="45700" rtlCol="0" anchor="t" anchorCtr="0">
            <a:noAutofit/>
          </a:bodyPr>
          <a:lstStyle/>
          <a:p>
            <a:pPr>
              <a:spcBef>
                <a:spcPts val="0"/>
              </a:spcBef>
              <a:buSzPct val="25000"/>
            </a:pPr>
            <a:endParaRPr dirty="0"/>
          </a:p>
        </p:txBody>
      </p:sp>
      <p:graphicFrame>
        <p:nvGraphicFramePr>
          <p:cNvPr id="2" name="Diagram 1"/>
          <p:cNvGraphicFramePr/>
          <p:nvPr/>
        </p:nvGraphicFramePr>
        <p:xfrm>
          <a:off x="2430194" y="965916"/>
          <a:ext cx="7602454" cy="4247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ymbol zastępczy tekstu 2"/>
          <p:cNvSpPr>
            <a:spLocks noGrp="1"/>
          </p:cNvSpPr>
          <p:nvPr>
            <p:ph type="body" idx="1"/>
          </p:nvPr>
        </p:nvSpPr>
        <p:spPr>
          <a:xfrm>
            <a:off x="5411846" y="4507607"/>
            <a:ext cx="5256154" cy="1951149"/>
          </a:xfrm>
        </p:spPr>
        <p:txBody>
          <a:bodyPr/>
          <a:lstStyle/>
          <a:p>
            <a:pPr marL="203200" indent="0">
              <a:buNone/>
            </a:pPr>
            <a:r>
              <a:rPr lang="pl-PL" sz="2000" b="1" dirty="0">
                <a:solidFill>
                  <a:schemeClr val="tx1">
                    <a:lumMod val="95000"/>
                    <a:lumOff val="5000"/>
                  </a:schemeClr>
                </a:solidFill>
              </a:rPr>
              <a:t>1. </a:t>
            </a:r>
            <a:r>
              <a:rPr lang="en-US" sz="2000" b="1" dirty="0">
                <a:solidFill>
                  <a:schemeClr val="tx1">
                    <a:lumMod val="95000"/>
                    <a:lumOff val="5000"/>
                  </a:schemeClr>
                </a:solidFill>
              </a:rPr>
              <a:t>Duration:</a:t>
            </a:r>
            <a:r>
              <a:rPr lang="pl-PL" sz="2000" b="1" dirty="0">
                <a:solidFill>
                  <a:schemeClr val="tx1">
                    <a:lumMod val="95000"/>
                    <a:lumOff val="5000"/>
                  </a:schemeClr>
                </a:solidFill>
              </a:rPr>
              <a:t> </a:t>
            </a:r>
          </a:p>
          <a:p>
            <a:pPr>
              <a:buFont typeface="Wingdings" charset="2"/>
              <a:buChar char="ü"/>
            </a:pPr>
            <a:r>
              <a:rPr lang="en-US" sz="2000" dirty="0">
                <a:solidFill>
                  <a:schemeClr val="tx1">
                    <a:lumMod val="95000"/>
                    <a:lumOff val="5000"/>
                  </a:schemeClr>
                </a:solidFill>
              </a:rPr>
              <a:t> the first stage - 3 months: 12 weeks</a:t>
            </a:r>
          </a:p>
          <a:p>
            <a:pPr>
              <a:buFont typeface="Wingdings" charset="2"/>
              <a:buChar char="ü"/>
            </a:pPr>
            <a:r>
              <a:rPr lang="en-US" sz="2000" dirty="0">
                <a:solidFill>
                  <a:schemeClr val="tx1">
                    <a:lumMod val="95000"/>
                    <a:lumOff val="5000"/>
                  </a:schemeClr>
                </a:solidFill>
              </a:rPr>
              <a:t> the second stage - 3 months: 12 weeks </a:t>
            </a:r>
            <a:endParaRPr lang="pl-PL" sz="2000" dirty="0">
              <a:solidFill>
                <a:schemeClr val="tx1">
                  <a:lumMod val="95000"/>
                  <a:lumOff val="5000"/>
                </a:schemeClr>
              </a:solidFill>
            </a:endParaRPr>
          </a:p>
          <a:p>
            <a:pPr marL="203200" indent="0">
              <a:buNone/>
            </a:pPr>
            <a:r>
              <a:rPr lang="pl-PL" sz="2000" b="1" dirty="0">
                <a:solidFill>
                  <a:schemeClr val="tx1">
                    <a:lumMod val="95000"/>
                    <a:lumOff val="5000"/>
                  </a:schemeClr>
                </a:solidFill>
              </a:rPr>
              <a:t>2. </a:t>
            </a:r>
            <a:r>
              <a:rPr lang="en-US" sz="2000" b="1" dirty="0">
                <a:solidFill>
                  <a:schemeClr val="tx1">
                    <a:lumMod val="95000"/>
                    <a:lumOff val="5000"/>
                  </a:schemeClr>
                </a:solidFill>
              </a:rPr>
              <a:t>Frequency of physical activity: </a:t>
            </a:r>
            <a:r>
              <a:rPr lang="en-US" sz="2000" dirty="0">
                <a:solidFill>
                  <a:schemeClr val="tx1">
                    <a:lumMod val="95000"/>
                    <a:lumOff val="5000"/>
                  </a:schemeClr>
                </a:solidFill>
              </a:rPr>
              <a:t>twice a week</a:t>
            </a:r>
            <a:r>
              <a:rPr lang="pl-PL" sz="2000" dirty="0">
                <a:solidFill>
                  <a:schemeClr val="tx1">
                    <a:lumMod val="95000"/>
                    <a:lumOff val="5000"/>
                  </a:schemeClr>
                </a:solidFill>
              </a:rPr>
              <a:t> x</a:t>
            </a:r>
            <a:r>
              <a:rPr lang="en-US" sz="2000" dirty="0">
                <a:solidFill>
                  <a:schemeClr val="tx1">
                    <a:lumMod val="95000"/>
                    <a:lumOff val="5000"/>
                  </a:schemeClr>
                </a:solidFill>
              </a:rPr>
              <a:t> 60 minutes</a:t>
            </a:r>
          </a:p>
          <a:p>
            <a:endParaRPr lang="pl-PL" sz="2000" dirty="0">
              <a:solidFill>
                <a:schemeClr val="tx1">
                  <a:lumMod val="95000"/>
                  <a:lumOff val="5000"/>
                </a:schemeClr>
              </a:solidFill>
            </a:endParaRPr>
          </a:p>
        </p:txBody>
      </p:sp>
      <p:pic>
        <p:nvPicPr>
          <p:cNvPr id="6" name="Image 6">
            <a:extLst>
              <a:ext uri="{FF2B5EF4-FFF2-40B4-BE49-F238E27FC236}">
                <a16:creationId xmlns:a16="http://schemas.microsoft.com/office/drawing/2014/main" id="{93E70642-D3F0-EF46-B17C-A39968DA48F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3782239169"/>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prstGeom prst="rect">
            <a:avLst/>
          </a:prstGeom>
          <a:noFill/>
          <a:ln>
            <a:noFill/>
          </a:ln>
        </p:spPr>
        <p:txBody>
          <a:bodyPr vert="horz" lIns="91425" tIns="45700" rIns="91425" bIns="45700" rtlCol="0" anchor="ctr" anchorCtr="0">
            <a:noAutofit/>
          </a:bodyPr>
          <a:lstStyle/>
          <a:p>
            <a:pPr lvl="0" algn="ctr">
              <a:buSzPct val="25000"/>
            </a:pPr>
            <a:r>
              <a:rPr lang="en-US" sz="4000" dirty="0"/>
              <a:t>Group 4. Caregivers of elderly </a:t>
            </a:r>
            <a:endParaRPr lang="pl-PL" sz="3960" dirty="0"/>
          </a:p>
        </p:txBody>
      </p:sp>
      <p:sp>
        <p:nvSpPr>
          <p:cNvPr id="61" name="Shape 61"/>
          <p:cNvSpPr txBox="1">
            <a:spLocks noGrp="1"/>
          </p:cNvSpPr>
          <p:nvPr>
            <p:ph type="body" idx="1"/>
          </p:nvPr>
        </p:nvSpPr>
        <p:spPr>
          <a:xfrm>
            <a:off x="1804116" y="1346791"/>
            <a:ext cx="8583769" cy="5363103"/>
          </a:xfrm>
          <a:prstGeom prst="rect">
            <a:avLst/>
          </a:prstGeom>
          <a:noFill/>
          <a:ln>
            <a:noFill/>
          </a:ln>
        </p:spPr>
        <p:txBody>
          <a:bodyPr vert="horz" lIns="91425" tIns="45700" rIns="91425" bIns="45700" rtlCol="0" anchor="t" anchorCtr="0">
            <a:noAutofit/>
          </a:bodyPr>
          <a:lstStyle/>
          <a:p>
            <a:pPr marL="203200" indent="0">
              <a:buNone/>
            </a:pPr>
            <a:r>
              <a:rPr lang="pl-PL" sz="2800" b="1" dirty="0">
                <a:solidFill>
                  <a:srgbClr val="002060"/>
                </a:solidFill>
              </a:rPr>
              <a:t>1. </a:t>
            </a:r>
            <a:r>
              <a:rPr lang="en-US" sz="2800" b="1" dirty="0">
                <a:solidFill>
                  <a:srgbClr val="002060"/>
                </a:solidFill>
              </a:rPr>
              <a:t>Group: </a:t>
            </a:r>
            <a:r>
              <a:rPr lang="en-US" sz="2400" dirty="0"/>
              <a:t>formal and informal caregivers of elderly with frailty syndrome </a:t>
            </a:r>
            <a:endParaRPr lang="pl-PL" sz="2400" dirty="0"/>
          </a:p>
          <a:p>
            <a:pPr marL="203200" indent="0">
              <a:buNone/>
            </a:pPr>
            <a:r>
              <a:rPr lang="pl-PL" sz="2800" b="1" dirty="0">
                <a:solidFill>
                  <a:srgbClr val="002060"/>
                </a:solidFill>
              </a:rPr>
              <a:t>2. </a:t>
            </a:r>
            <a:r>
              <a:rPr lang="en-US" sz="2800" b="1" dirty="0">
                <a:solidFill>
                  <a:srgbClr val="002060"/>
                </a:solidFill>
              </a:rPr>
              <a:t>Education about frailty: </a:t>
            </a:r>
            <a:r>
              <a:rPr lang="en-US" sz="2400" dirty="0"/>
              <a:t>prevention and treatment (nutrition, physical activity, dietary supplement diet)</a:t>
            </a:r>
            <a:endParaRPr lang="pl-PL" sz="2400" dirty="0"/>
          </a:p>
          <a:p>
            <a:pPr marL="203200" indent="0">
              <a:buNone/>
            </a:pPr>
            <a:r>
              <a:rPr lang="pl-PL" sz="2800" b="1" dirty="0">
                <a:solidFill>
                  <a:srgbClr val="002060"/>
                </a:solidFill>
              </a:rPr>
              <a:t>2. </a:t>
            </a:r>
            <a:r>
              <a:rPr lang="en-US" sz="2800" b="1" dirty="0">
                <a:solidFill>
                  <a:srgbClr val="002060"/>
                </a:solidFill>
              </a:rPr>
              <a:t>Materials and Tools: </a:t>
            </a:r>
            <a:r>
              <a:rPr lang="en-US" sz="2400" dirty="0"/>
              <a:t>multimedia presentation about frailty prevention and treatment (nutrition, physical activity, dietary supplement diet)</a:t>
            </a:r>
          </a:p>
          <a:p>
            <a:pPr marL="203200" indent="0">
              <a:buNone/>
            </a:pPr>
            <a:r>
              <a:rPr lang="pl-PL" sz="2800" b="1" dirty="0">
                <a:solidFill>
                  <a:srgbClr val="002060"/>
                </a:solidFill>
              </a:rPr>
              <a:t>3. </a:t>
            </a:r>
            <a:r>
              <a:rPr lang="en-US" sz="2800" b="1" dirty="0">
                <a:solidFill>
                  <a:srgbClr val="002060"/>
                </a:solidFill>
              </a:rPr>
              <a:t>Duration:</a:t>
            </a:r>
          </a:p>
          <a:p>
            <a:pPr>
              <a:buFont typeface="Wingdings" charset="2"/>
              <a:buChar char="ü"/>
            </a:pPr>
            <a:r>
              <a:rPr lang="pl-PL" sz="2400" dirty="0"/>
              <a:t> </a:t>
            </a:r>
            <a:r>
              <a:rPr lang="en-US" sz="2400" dirty="0"/>
              <a:t>the first stage - 3 months: 12 weeks</a:t>
            </a:r>
          </a:p>
          <a:p>
            <a:pPr>
              <a:buFont typeface="Wingdings" charset="2"/>
              <a:buChar char="ü"/>
            </a:pPr>
            <a:r>
              <a:rPr lang="en-US" sz="2400" dirty="0"/>
              <a:t> the second stage - 3 months: 12 weeks</a:t>
            </a:r>
          </a:p>
          <a:p>
            <a:pPr marL="203200" indent="0">
              <a:buNone/>
            </a:pPr>
            <a:r>
              <a:rPr lang="pl-PL" sz="2800" b="1" dirty="0">
                <a:solidFill>
                  <a:srgbClr val="002060"/>
                </a:solidFill>
              </a:rPr>
              <a:t>4. </a:t>
            </a:r>
            <a:r>
              <a:rPr lang="en-US" sz="2800" b="1" dirty="0">
                <a:solidFill>
                  <a:srgbClr val="002060"/>
                </a:solidFill>
              </a:rPr>
              <a:t>Frequency: </a:t>
            </a:r>
            <a:r>
              <a:rPr lang="en-US" sz="2400" dirty="0"/>
              <a:t>1 (at the beginning of stage 0, 1 and 2) </a:t>
            </a:r>
            <a:r>
              <a:rPr lang="pl-PL" sz="2400" dirty="0"/>
              <a:t>x </a:t>
            </a:r>
            <a:r>
              <a:rPr lang="en-US" sz="2400" dirty="0"/>
              <a:t>60 minutes</a:t>
            </a:r>
          </a:p>
          <a:p>
            <a:pPr indent="-342900" algn="ctr">
              <a:spcBef>
                <a:spcPts val="0"/>
              </a:spcBef>
              <a:buClr>
                <a:srgbClr val="2E3191"/>
              </a:buClr>
            </a:pPr>
            <a:endParaRPr lang="pl-PL" sz="3300" dirty="0">
              <a:solidFill>
                <a:srgbClr val="2E3191"/>
              </a:solidFill>
            </a:endParaRPr>
          </a:p>
        </p:txBody>
      </p:sp>
      <p:sp>
        <p:nvSpPr>
          <p:cNvPr id="62" name="Shape 62"/>
          <p:cNvSpPr txBox="1">
            <a:spLocks noGrp="1"/>
          </p:cNvSpPr>
          <p:nvPr>
            <p:ph type="body" idx="2"/>
          </p:nvPr>
        </p:nvSpPr>
        <p:spPr>
          <a:xfrm flipV="1">
            <a:off x="1981200" y="1079820"/>
            <a:ext cx="8229600" cy="45719"/>
          </a:xfrm>
          <a:prstGeom prst="rect">
            <a:avLst/>
          </a:prstGeom>
          <a:solidFill>
            <a:srgbClr val="0070C0"/>
          </a:solidFill>
          <a:ln>
            <a:noFill/>
          </a:ln>
        </p:spPr>
        <p:txBody>
          <a:bodyPr vert="horz" lIns="91425" tIns="45700" rIns="91425" bIns="45700" rtlCol="0" anchor="t" anchorCtr="0">
            <a:noAutofit/>
          </a:bodyPr>
          <a:lstStyle/>
          <a:p>
            <a:pPr>
              <a:spcBef>
                <a:spcPts val="0"/>
              </a:spcBef>
              <a:buSzPct val="25000"/>
            </a:pPr>
            <a:endParaRPr dirty="0"/>
          </a:p>
        </p:txBody>
      </p:sp>
      <p:pic>
        <p:nvPicPr>
          <p:cNvPr id="5" name="Image 6">
            <a:extLst>
              <a:ext uri="{FF2B5EF4-FFF2-40B4-BE49-F238E27FC236}">
                <a16:creationId xmlns:a16="http://schemas.microsoft.com/office/drawing/2014/main" id="{DD36FD8A-AE32-7448-BD24-EDAC256A1C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176053570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prstGeom prst="rect">
            <a:avLst/>
          </a:prstGeom>
          <a:noFill/>
          <a:ln>
            <a:noFill/>
          </a:ln>
        </p:spPr>
        <p:txBody>
          <a:bodyPr vert="horz" lIns="91425" tIns="45700" rIns="91425" bIns="45700" rtlCol="0" anchor="ctr" anchorCtr="0">
            <a:noAutofit/>
          </a:bodyPr>
          <a:lstStyle/>
          <a:p>
            <a:pPr lvl="0" algn="ctr">
              <a:buSzPct val="25000"/>
            </a:pPr>
            <a:r>
              <a:rPr lang="pl-PL" sz="4000" dirty="0" err="1"/>
              <a:t>Group</a:t>
            </a:r>
            <a:r>
              <a:rPr lang="pl-PL" sz="4000" dirty="0"/>
              <a:t> 5. Control </a:t>
            </a:r>
            <a:r>
              <a:rPr lang="pl-PL" sz="4000" dirty="0" err="1"/>
              <a:t>group</a:t>
            </a:r>
            <a:r>
              <a:rPr lang="pl-PL" sz="4000" dirty="0"/>
              <a:t> </a:t>
            </a:r>
            <a:endParaRPr lang="pl-PL" sz="3960" dirty="0"/>
          </a:p>
        </p:txBody>
      </p:sp>
      <p:sp>
        <p:nvSpPr>
          <p:cNvPr id="61" name="Shape 61"/>
          <p:cNvSpPr txBox="1">
            <a:spLocks noGrp="1"/>
          </p:cNvSpPr>
          <p:nvPr>
            <p:ph type="body" idx="1"/>
          </p:nvPr>
        </p:nvSpPr>
        <p:spPr>
          <a:xfrm>
            <a:off x="1652790" y="2227478"/>
            <a:ext cx="5299654" cy="4153851"/>
          </a:xfrm>
          <a:prstGeom prst="rect">
            <a:avLst/>
          </a:prstGeom>
          <a:noFill/>
          <a:ln>
            <a:noFill/>
          </a:ln>
        </p:spPr>
        <p:txBody>
          <a:bodyPr vert="horz" lIns="91425" tIns="45700" rIns="91425" bIns="45700" rtlCol="0" anchor="t" anchorCtr="0">
            <a:noAutofit/>
          </a:bodyPr>
          <a:lstStyle/>
          <a:p>
            <a:pPr indent="-342900" algn="ctr">
              <a:spcBef>
                <a:spcPts val="0"/>
              </a:spcBef>
              <a:buClr>
                <a:srgbClr val="2E3191"/>
              </a:buClr>
            </a:pPr>
            <a:endParaRPr lang="pl-PL" sz="3300" b="1" dirty="0">
              <a:solidFill>
                <a:srgbClr val="2E3191"/>
              </a:solidFill>
            </a:endParaRPr>
          </a:p>
        </p:txBody>
      </p:sp>
      <p:sp>
        <p:nvSpPr>
          <p:cNvPr id="62" name="Shape 62"/>
          <p:cNvSpPr txBox="1">
            <a:spLocks noGrp="1"/>
          </p:cNvSpPr>
          <p:nvPr>
            <p:ph type="body" idx="2"/>
          </p:nvPr>
        </p:nvSpPr>
        <p:spPr>
          <a:xfrm flipV="1">
            <a:off x="1992312" y="1079819"/>
            <a:ext cx="8218488" cy="45719"/>
          </a:xfrm>
          <a:prstGeom prst="rect">
            <a:avLst/>
          </a:prstGeom>
          <a:solidFill>
            <a:srgbClr val="0070C0"/>
          </a:solidFill>
          <a:ln>
            <a:noFill/>
          </a:ln>
        </p:spPr>
        <p:txBody>
          <a:bodyPr vert="horz" lIns="91425" tIns="45700" rIns="91425" bIns="45700" rtlCol="0" anchor="t" anchorCtr="0">
            <a:noAutofit/>
          </a:bodyPr>
          <a:lstStyle/>
          <a:p>
            <a:pPr>
              <a:spcBef>
                <a:spcPts val="0"/>
              </a:spcBef>
              <a:buSzPct val="25000"/>
            </a:pPr>
            <a:endParaRPr dirty="0"/>
          </a:p>
        </p:txBody>
      </p:sp>
      <p:graphicFrame>
        <p:nvGraphicFramePr>
          <p:cNvPr id="2" name="Diagram 1"/>
          <p:cNvGraphicFramePr/>
          <p:nvPr/>
        </p:nvGraphicFramePr>
        <p:xfrm>
          <a:off x="1652790" y="1867438"/>
          <a:ext cx="4971244" cy="4043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ole tekstowe 4"/>
          <p:cNvSpPr txBox="1"/>
          <p:nvPr/>
        </p:nvSpPr>
        <p:spPr>
          <a:xfrm>
            <a:off x="4302617" y="3627809"/>
            <a:ext cx="3028936" cy="523220"/>
          </a:xfrm>
          <a:prstGeom prst="rect">
            <a:avLst/>
          </a:prstGeom>
          <a:noFill/>
        </p:spPr>
        <p:txBody>
          <a:bodyPr wrap="square" rtlCol="0">
            <a:spAutoFit/>
          </a:bodyPr>
          <a:lstStyle/>
          <a:p>
            <a:r>
              <a:rPr lang="pl-PL" sz="2800" b="1" dirty="0" err="1"/>
              <a:t>any</a:t>
            </a:r>
            <a:r>
              <a:rPr lang="pl-PL" sz="2800" b="1" dirty="0"/>
              <a:t> </a:t>
            </a:r>
            <a:r>
              <a:rPr lang="pl-PL" sz="2800" b="1" dirty="0" err="1"/>
              <a:t>intervention</a:t>
            </a:r>
            <a:endParaRPr lang="pl-PL" sz="2800" b="1" dirty="0"/>
          </a:p>
        </p:txBody>
      </p:sp>
      <p:pic>
        <p:nvPicPr>
          <p:cNvPr id="8" name="Obraz 7"/>
          <p:cNvPicPr>
            <a:picLocks noChangeAspect="1"/>
          </p:cNvPicPr>
          <p:nvPr/>
        </p:nvPicPr>
        <p:blipFill>
          <a:blip r:embed="rId8" cstate="print"/>
          <a:stretch>
            <a:fillRect/>
          </a:stretch>
        </p:blipFill>
        <p:spPr>
          <a:xfrm rot="16200000">
            <a:off x="6611157" y="2718828"/>
            <a:ext cx="4073681" cy="2768120"/>
          </a:xfrm>
          <a:prstGeom prst="rect">
            <a:avLst/>
          </a:prstGeom>
          <a:ln>
            <a:noFill/>
          </a:ln>
          <a:effectLst>
            <a:softEdge rad="112500"/>
          </a:effectLst>
        </p:spPr>
      </p:pic>
      <p:pic>
        <p:nvPicPr>
          <p:cNvPr id="9" name="Image 6">
            <a:extLst>
              <a:ext uri="{FF2B5EF4-FFF2-40B4-BE49-F238E27FC236}">
                <a16:creationId xmlns:a16="http://schemas.microsoft.com/office/drawing/2014/main" id="{BD06E08A-3175-0347-A7F6-FE82F45EAC3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3278301478"/>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8" name="Shape 62"/>
          <p:cNvSpPr txBox="1">
            <a:spLocks noGrp="1"/>
          </p:cNvSpPr>
          <p:nvPr>
            <p:ph type="body" idx="2"/>
          </p:nvPr>
        </p:nvSpPr>
        <p:spPr>
          <a:xfrm rot="10800000" flipV="1">
            <a:off x="1992312" y="1079819"/>
            <a:ext cx="8218488" cy="45719"/>
          </a:xfrm>
          <a:prstGeom prst="rect">
            <a:avLst/>
          </a:prstGeom>
          <a:solidFill>
            <a:srgbClr val="0070C0"/>
          </a:solidFill>
          <a:ln>
            <a:noFill/>
          </a:ln>
        </p:spPr>
        <p:txBody>
          <a:bodyPr vert="horz" lIns="91425" tIns="45700" rIns="91425" bIns="45700" rtlCol="0" anchor="t" anchorCtr="0">
            <a:noAutofit/>
          </a:bodyPr>
          <a:lstStyle/>
          <a:p>
            <a:pPr>
              <a:spcBef>
                <a:spcPts val="0"/>
              </a:spcBef>
              <a:buSzPct val="25000"/>
            </a:pPr>
            <a:endParaRPr dirty="0"/>
          </a:p>
        </p:txBody>
      </p:sp>
      <p:sp>
        <p:nvSpPr>
          <p:cNvPr id="6" name="PoleTekstowe 5"/>
          <p:cNvSpPr txBox="1"/>
          <p:nvPr/>
        </p:nvSpPr>
        <p:spPr>
          <a:xfrm>
            <a:off x="2298423" y="371932"/>
            <a:ext cx="7728742" cy="707886"/>
          </a:xfrm>
          <a:prstGeom prst="rect">
            <a:avLst/>
          </a:prstGeom>
          <a:noFill/>
        </p:spPr>
        <p:txBody>
          <a:bodyPr wrap="square" rtlCol="0">
            <a:spAutoFit/>
          </a:bodyPr>
          <a:lstStyle/>
          <a:p>
            <a:pPr algn="ctr"/>
            <a:r>
              <a:rPr lang="pl-PL" sz="4000" b="1" dirty="0" err="1">
                <a:solidFill>
                  <a:schemeClr val="accent5">
                    <a:lumMod val="50000"/>
                  </a:schemeClr>
                </a:solidFill>
                <a:latin typeface="Calibri"/>
                <a:cs typeface="Calibri"/>
              </a:rPr>
              <a:t>Our</a:t>
            </a:r>
            <a:r>
              <a:rPr lang="pl-PL" sz="4000" b="1" dirty="0">
                <a:solidFill>
                  <a:schemeClr val="accent5">
                    <a:lumMod val="50000"/>
                  </a:schemeClr>
                </a:solidFill>
                <a:latin typeface="Calibri"/>
                <a:cs typeface="Calibri"/>
              </a:rPr>
              <a:t> </a:t>
            </a:r>
            <a:r>
              <a:rPr lang="pl-PL" sz="4000" b="1" dirty="0" err="1">
                <a:solidFill>
                  <a:schemeClr val="accent5">
                    <a:lumMod val="50000"/>
                  </a:schemeClr>
                </a:solidFill>
                <a:latin typeface="Calibri"/>
                <a:cs typeface="Calibri"/>
              </a:rPr>
              <a:t>groups</a:t>
            </a:r>
            <a:r>
              <a:rPr lang="pl-PL" sz="4000" b="1" dirty="0">
                <a:solidFill>
                  <a:schemeClr val="accent5">
                    <a:lumMod val="50000"/>
                  </a:schemeClr>
                </a:solidFill>
                <a:latin typeface="Calibri"/>
                <a:cs typeface="Calibri"/>
              </a:rPr>
              <a:t> - </a:t>
            </a:r>
            <a:r>
              <a:rPr lang="pl-PL" sz="4000" b="1" dirty="0" err="1">
                <a:solidFill>
                  <a:schemeClr val="accent5">
                    <a:lumMod val="50000"/>
                  </a:schemeClr>
                </a:solidFill>
                <a:latin typeface="Calibri"/>
                <a:cs typeface="Calibri"/>
              </a:rPr>
              <a:t>currently</a:t>
            </a:r>
            <a:endParaRPr lang="pl-PL" sz="4000" b="1" dirty="0">
              <a:solidFill>
                <a:schemeClr val="accent5">
                  <a:lumMod val="50000"/>
                </a:schemeClr>
              </a:solidFill>
              <a:latin typeface="Calibri"/>
              <a:cs typeface="Calibri"/>
            </a:endParaRPr>
          </a:p>
        </p:txBody>
      </p:sp>
      <p:graphicFrame>
        <p:nvGraphicFramePr>
          <p:cNvPr id="7" name="Tabela 6"/>
          <p:cNvGraphicFramePr>
            <a:graphicFrameLocks noGrp="1"/>
          </p:cNvGraphicFramePr>
          <p:nvPr>
            <p:extLst>
              <p:ext uri="{D42A27DB-BD31-4B8C-83A1-F6EECF244321}">
                <p14:modId xmlns:p14="http://schemas.microsoft.com/office/powerpoint/2010/main" val="657214138"/>
              </p:ext>
            </p:extLst>
          </p:nvPr>
        </p:nvGraphicFramePr>
        <p:xfrm>
          <a:off x="2553982" y="1361727"/>
          <a:ext cx="7217624" cy="5158503"/>
        </p:xfrm>
        <a:graphic>
          <a:graphicData uri="http://schemas.openxmlformats.org/drawingml/2006/table">
            <a:tbl>
              <a:tblPr firstRow="1" bandRow="1">
                <a:tableStyleId>{08FB837D-C827-4EFA-A057-4D05807E0F7C}</a:tableStyleId>
              </a:tblPr>
              <a:tblGrid>
                <a:gridCol w="1215110">
                  <a:extLst>
                    <a:ext uri="{9D8B030D-6E8A-4147-A177-3AD203B41FA5}">
                      <a16:colId xmlns:a16="http://schemas.microsoft.com/office/drawing/2014/main" val="20000"/>
                    </a:ext>
                  </a:extLst>
                </a:gridCol>
                <a:gridCol w="4128410">
                  <a:extLst>
                    <a:ext uri="{9D8B030D-6E8A-4147-A177-3AD203B41FA5}">
                      <a16:colId xmlns:a16="http://schemas.microsoft.com/office/drawing/2014/main" val="20001"/>
                    </a:ext>
                  </a:extLst>
                </a:gridCol>
                <a:gridCol w="1874104">
                  <a:extLst>
                    <a:ext uri="{9D8B030D-6E8A-4147-A177-3AD203B41FA5}">
                      <a16:colId xmlns:a16="http://schemas.microsoft.com/office/drawing/2014/main" val="20002"/>
                    </a:ext>
                  </a:extLst>
                </a:gridCol>
              </a:tblGrid>
              <a:tr h="744261">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400" b="0" u="none" dirty="0">
                          <a:solidFill>
                            <a:schemeClr val="bg1"/>
                          </a:solidFill>
                          <a:latin typeface="+mn-lt"/>
                        </a:rPr>
                        <a:t>Group</a:t>
                      </a:r>
                      <a:endParaRPr lang="pl-PL" sz="2400" b="0" u="none" dirty="0">
                        <a:solidFill>
                          <a:schemeClr val="bg1"/>
                        </a:solidFill>
                        <a:latin typeface="+mn-lt"/>
                      </a:endParaRPr>
                    </a:p>
                  </a:txBody>
                  <a:tcPr anchor="ctr">
                    <a:lnR w="12700" cap="flat" cmpd="sng" algn="ctr">
                      <a:solidFill>
                        <a:srgbClr val="FF6600"/>
                      </a:solidFill>
                      <a:prstDash val="solid"/>
                      <a:round/>
                      <a:headEnd type="none" w="med" len="med"/>
                      <a:tailEnd type="none" w="med" len="med"/>
                    </a:lnR>
                    <a:solidFill>
                      <a:schemeClr val="accent6">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pl-PL" sz="2400" b="0" dirty="0" err="1">
                          <a:solidFill>
                            <a:schemeClr val="bg1"/>
                          </a:solidFill>
                          <a:latin typeface="+mn-lt"/>
                        </a:rPr>
                        <a:t>Description</a:t>
                      </a:r>
                      <a:endParaRPr lang="pl-PL" sz="2400" b="0" u="sng" dirty="0">
                        <a:solidFill>
                          <a:schemeClr val="bg1"/>
                        </a:solidFill>
                        <a:latin typeface="+mn-lt"/>
                      </a:endParaRPr>
                    </a:p>
                  </a:txBody>
                  <a:tcPr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solidFill>
                      <a:schemeClr val="accent6">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pl-PL" sz="2400" b="0" u="none" dirty="0">
                          <a:solidFill>
                            <a:schemeClr val="bg1"/>
                          </a:solidFill>
                          <a:latin typeface="+mn-lt"/>
                        </a:rPr>
                        <a:t>n</a:t>
                      </a:r>
                    </a:p>
                  </a:txBody>
                  <a:tcPr anchor="ctr">
                    <a:lnL w="12700" cap="flat" cmpd="sng" algn="ctr">
                      <a:solidFill>
                        <a:srgbClr val="FF6600"/>
                      </a:solidFill>
                      <a:prstDash val="solid"/>
                      <a:round/>
                      <a:headEnd type="none" w="med" len="med"/>
                      <a:tailEnd type="none" w="med" len="med"/>
                    </a:lnL>
                    <a:solidFill>
                      <a:schemeClr val="accent6">
                        <a:lumMod val="75000"/>
                      </a:schemeClr>
                    </a:solidFill>
                  </a:tcPr>
                </a:tc>
                <a:extLst>
                  <a:ext uri="{0D108BD9-81ED-4DB2-BD59-A6C34878D82A}">
                    <a16:rowId xmlns:a16="http://schemas.microsoft.com/office/drawing/2014/main" val="10000"/>
                  </a:ext>
                </a:extLst>
              </a:tr>
              <a:tr h="705584">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pl-PL" sz="2400" b="1" u="none" dirty="0">
                          <a:solidFill>
                            <a:schemeClr val="tx1">
                              <a:lumMod val="95000"/>
                              <a:lumOff val="5000"/>
                            </a:schemeClr>
                          </a:solidFill>
                          <a:latin typeface="+mn-lt"/>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b="1" dirty="0">
                          <a:solidFill>
                            <a:schemeClr val="tx1">
                              <a:lumMod val="95000"/>
                              <a:lumOff val="5000"/>
                            </a:schemeClr>
                          </a:solidFill>
                          <a:latin typeface="+mn-lt"/>
                        </a:rPr>
                        <a:t>Diet /nutritional</a:t>
                      </a:r>
                      <a:r>
                        <a:rPr lang="pl-PL" sz="2400" b="1" dirty="0">
                          <a:solidFill>
                            <a:schemeClr val="tx1">
                              <a:lumMod val="95000"/>
                              <a:lumOff val="5000"/>
                            </a:schemeClr>
                          </a:solidFill>
                          <a:latin typeface="+mn-lt"/>
                        </a:rPr>
                        <a:t> </a:t>
                      </a:r>
                      <a:endParaRPr lang="pl-PL" sz="2400" b="1" u="sng" dirty="0">
                        <a:solidFill>
                          <a:schemeClr val="tx1">
                            <a:lumMod val="95000"/>
                            <a:lumOff val="5000"/>
                          </a:schemeClr>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pl-PL" sz="2400" b="1" u="none" dirty="0">
                          <a:solidFill>
                            <a:schemeClr val="tx1">
                              <a:lumMod val="95000"/>
                              <a:lumOff val="5000"/>
                            </a:schemeClr>
                          </a:solidFill>
                          <a:latin typeface="+mn-lt"/>
                        </a:rPr>
                        <a:t>40</a:t>
                      </a:r>
                    </a:p>
                  </a:txBody>
                  <a:tcPr/>
                </a:tc>
                <a:extLst>
                  <a:ext uri="{0D108BD9-81ED-4DB2-BD59-A6C34878D82A}">
                    <a16:rowId xmlns:a16="http://schemas.microsoft.com/office/drawing/2014/main" val="10001"/>
                  </a:ext>
                </a:extLst>
              </a:tr>
              <a:tr h="705584">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pl-PL" sz="2400" b="1" u="none" dirty="0">
                          <a:solidFill>
                            <a:schemeClr val="tx1">
                              <a:lumMod val="95000"/>
                              <a:lumOff val="5000"/>
                            </a:schemeClr>
                          </a:solidFill>
                          <a:latin typeface="+mn-lt"/>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b="1" dirty="0">
                          <a:solidFill>
                            <a:schemeClr val="tx1">
                              <a:lumMod val="95000"/>
                              <a:lumOff val="5000"/>
                            </a:schemeClr>
                          </a:solidFill>
                          <a:latin typeface="+mn-lt"/>
                        </a:rPr>
                        <a:t>Physical activity</a:t>
                      </a:r>
                      <a:r>
                        <a:rPr lang="pl-PL" sz="2400" b="1" dirty="0">
                          <a:solidFill>
                            <a:schemeClr val="tx1">
                              <a:lumMod val="95000"/>
                              <a:lumOff val="5000"/>
                            </a:schemeClr>
                          </a:solidFill>
                          <a:latin typeface="+mn-lt"/>
                        </a:rPr>
                        <a:t>			</a:t>
                      </a:r>
                      <a:endParaRPr lang="pl-PL" sz="2400" b="1" u="sng" dirty="0">
                        <a:solidFill>
                          <a:schemeClr val="tx1">
                            <a:lumMod val="95000"/>
                            <a:lumOff val="5000"/>
                          </a:schemeClr>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pl-PL" sz="2400" b="1" u="none" dirty="0">
                          <a:solidFill>
                            <a:schemeClr val="tx1">
                              <a:lumMod val="95000"/>
                              <a:lumOff val="5000"/>
                            </a:schemeClr>
                          </a:solidFill>
                          <a:latin typeface="+mn-lt"/>
                          <a:cs typeface="Calibri"/>
                        </a:rPr>
                        <a:t>42 D&amp;A</a:t>
                      </a:r>
                      <a:endParaRPr lang="pl-PL" sz="2400" b="1" u="sng" dirty="0">
                        <a:solidFill>
                          <a:schemeClr val="tx1">
                            <a:lumMod val="95000"/>
                            <a:lumOff val="5000"/>
                          </a:schemeClr>
                        </a:solidFill>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defRPr/>
                      </a:pPr>
                      <a:r>
                        <a:rPr lang="pl-PL" sz="2400" b="1" u="none" dirty="0">
                          <a:solidFill>
                            <a:schemeClr val="tx1">
                              <a:lumMod val="95000"/>
                              <a:lumOff val="5000"/>
                            </a:schemeClr>
                          </a:solidFill>
                          <a:latin typeface="+mn-lt"/>
                          <a:cs typeface="Calibri"/>
                        </a:rPr>
                        <a:t>34 M </a:t>
                      </a:r>
                      <a:endParaRPr lang="pl-PL" sz="2400" b="1" u="sng" dirty="0">
                        <a:solidFill>
                          <a:schemeClr val="tx1">
                            <a:lumMod val="95000"/>
                            <a:lumOff val="5000"/>
                          </a:schemeClr>
                        </a:solidFill>
                        <a:latin typeface="+mn-lt"/>
                        <a:cs typeface="Calibri"/>
                      </a:endParaRPr>
                    </a:p>
                  </a:txBody>
                  <a:tcPr/>
                </a:tc>
                <a:extLst>
                  <a:ext uri="{0D108BD9-81ED-4DB2-BD59-A6C34878D82A}">
                    <a16:rowId xmlns:a16="http://schemas.microsoft.com/office/drawing/2014/main" val="10002"/>
                  </a:ext>
                </a:extLst>
              </a:tr>
              <a:tr h="705584">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pl-PL" sz="2400" b="1" u="none" dirty="0">
                          <a:solidFill>
                            <a:schemeClr val="tx1">
                              <a:lumMod val="95000"/>
                              <a:lumOff val="5000"/>
                            </a:schemeClr>
                          </a:solidFill>
                          <a:latin typeface="+mn-lt"/>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pl-PL" sz="2400" b="1" dirty="0">
                          <a:solidFill>
                            <a:schemeClr val="tx1">
                              <a:lumMod val="95000"/>
                              <a:lumOff val="5000"/>
                            </a:schemeClr>
                          </a:solidFill>
                          <a:latin typeface="+mn-lt"/>
                        </a:rPr>
                        <a:t>Comprehensive </a:t>
                      </a:r>
                      <a:r>
                        <a:rPr lang="pl-PL" sz="2400" b="1" dirty="0" err="1">
                          <a:solidFill>
                            <a:schemeClr val="tx1">
                              <a:lumMod val="95000"/>
                              <a:lumOff val="5000"/>
                            </a:schemeClr>
                          </a:solidFill>
                          <a:latin typeface="+mn-lt"/>
                        </a:rPr>
                        <a:t>therapy</a:t>
                      </a:r>
                      <a:endParaRPr lang="pl-PL" sz="2400" b="1" u="sng" dirty="0">
                        <a:solidFill>
                          <a:schemeClr val="tx1">
                            <a:lumMod val="95000"/>
                            <a:lumOff val="5000"/>
                          </a:schemeClr>
                        </a:solidFill>
                        <a:latin typeface="+mn-lt"/>
                      </a:endParaRPr>
                    </a:p>
                  </a:txBody>
                  <a:tcPr/>
                </a:tc>
                <a:tc>
                  <a:txBody>
                    <a:bodyPr/>
                    <a:lstStyle/>
                    <a:p>
                      <a:r>
                        <a:rPr lang="pl-PL" sz="2400" b="1" dirty="0">
                          <a:solidFill>
                            <a:schemeClr val="tx1">
                              <a:lumMod val="95000"/>
                              <a:lumOff val="5000"/>
                            </a:schemeClr>
                          </a:solidFill>
                          <a:latin typeface="+mn-lt"/>
                        </a:rPr>
                        <a:t>45</a:t>
                      </a:r>
                    </a:p>
                  </a:txBody>
                  <a:tcPr/>
                </a:tc>
                <a:extLst>
                  <a:ext uri="{0D108BD9-81ED-4DB2-BD59-A6C34878D82A}">
                    <a16:rowId xmlns:a16="http://schemas.microsoft.com/office/drawing/2014/main" val="10003"/>
                  </a:ext>
                </a:extLst>
              </a:tr>
              <a:tr h="705584">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pl-PL" sz="2400" b="1" u="none" dirty="0">
                          <a:solidFill>
                            <a:schemeClr val="tx1">
                              <a:lumMod val="95000"/>
                              <a:lumOff val="5000"/>
                            </a:schemeClr>
                          </a:solidFill>
                          <a:latin typeface="+mn-lt"/>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b="1" dirty="0">
                          <a:solidFill>
                            <a:schemeClr val="tx1">
                              <a:lumMod val="95000"/>
                              <a:lumOff val="5000"/>
                            </a:schemeClr>
                          </a:solidFill>
                          <a:latin typeface="+mn-lt"/>
                        </a:rPr>
                        <a:t>Caregivers of elderly</a:t>
                      </a:r>
                      <a:endParaRPr lang="pl-PL" sz="2400" b="1" u="sng" dirty="0">
                        <a:solidFill>
                          <a:schemeClr val="tx1">
                            <a:lumMod val="95000"/>
                            <a:lumOff val="5000"/>
                          </a:schemeClr>
                        </a:solidFill>
                        <a:latin typeface="+mn-lt"/>
                      </a:endParaRPr>
                    </a:p>
                  </a:txBody>
                  <a:tcPr/>
                </a:tc>
                <a:tc>
                  <a:txBody>
                    <a:bodyPr/>
                    <a:lstStyle/>
                    <a:p>
                      <a:r>
                        <a:rPr lang="pl-PL" sz="2400" b="1" dirty="0">
                          <a:solidFill>
                            <a:schemeClr val="tx1">
                              <a:lumMod val="95000"/>
                              <a:lumOff val="5000"/>
                            </a:schemeClr>
                          </a:solidFill>
                          <a:latin typeface="+mn-lt"/>
                        </a:rPr>
                        <a:t>23</a:t>
                      </a:r>
                    </a:p>
                  </a:txBody>
                  <a:tcPr/>
                </a:tc>
                <a:extLst>
                  <a:ext uri="{0D108BD9-81ED-4DB2-BD59-A6C34878D82A}">
                    <a16:rowId xmlns:a16="http://schemas.microsoft.com/office/drawing/2014/main" val="10004"/>
                  </a:ext>
                </a:extLst>
              </a:tr>
              <a:tr h="768946">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pl-PL" sz="2400" b="1" u="none" dirty="0">
                          <a:solidFill>
                            <a:schemeClr val="tx1">
                              <a:lumMod val="95000"/>
                              <a:lumOff val="5000"/>
                            </a:schemeClr>
                          </a:solidFill>
                          <a:latin typeface="+mn-lt"/>
                        </a:rPr>
                        <a:t>5</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pl-PL" sz="2400" b="1" dirty="0">
                          <a:solidFill>
                            <a:schemeClr val="tx1">
                              <a:lumMod val="95000"/>
                              <a:lumOff val="5000"/>
                            </a:schemeClr>
                          </a:solidFill>
                          <a:latin typeface="+mn-lt"/>
                        </a:rPr>
                        <a:t>Control </a:t>
                      </a:r>
                      <a:r>
                        <a:rPr lang="pl-PL" sz="2400" b="1" dirty="0" err="1">
                          <a:solidFill>
                            <a:schemeClr val="tx1">
                              <a:lumMod val="95000"/>
                              <a:lumOff val="5000"/>
                            </a:schemeClr>
                          </a:solidFill>
                          <a:latin typeface="+mn-lt"/>
                        </a:rPr>
                        <a:t>group</a:t>
                      </a:r>
                      <a:endParaRPr lang="pl-PL" sz="2400" b="1" u="sng" dirty="0">
                        <a:solidFill>
                          <a:schemeClr val="tx1">
                            <a:lumMod val="95000"/>
                            <a:lumOff val="5000"/>
                          </a:schemeClr>
                        </a:solidFill>
                        <a:latin typeface="+mn-lt"/>
                      </a:endParaRPr>
                    </a:p>
                  </a:txBody>
                  <a:tcPr>
                    <a:solidFill>
                      <a:schemeClr val="accent6">
                        <a:lumMod val="40000"/>
                        <a:lumOff val="60000"/>
                      </a:schemeClr>
                    </a:solidFill>
                  </a:tcPr>
                </a:tc>
                <a:tc>
                  <a:txBody>
                    <a:bodyPr/>
                    <a:lstStyle/>
                    <a:p>
                      <a:r>
                        <a:rPr lang="pl-PL" sz="2400" b="1" dirty="0">
                          <a:solidFill>
                            <a:schemeClr val="tx1">
                              <a:lumMod val="95000"/>
                              <a:lumOff val="5000"/>
                            </a:schemeClr>
                          </a:solidFill>
                          <a:latin typeface="+mn-lt"/>
                        </a:rPr>
                        <a:t>63</a:t>
                      </a:r>
                    </a:p>
                  </a:txBody>
                  <a:tcPr>
                    <a:solidFill>
                      <a:schemeClr val="accent6">
                        <a:lumMod val="40000"/>
                        <a:lumOff val="60000"/>
                      </a:schemeClr>
                    </a:solidFill>
                  </a:tcPr>
                </a:tc>
                <a:extLst>
                  <a:ext uri="{0D108BD9-81ED-4DB2-BD59-A6C34878D82A}">
                    <a16:rowId xmlns:a16="http://schemas.microsoft.com/office/drawing/2014/main" val="10005"/>
                  </a:ext>
                </a:extLst>
              </a:tr>
              <a:tr h="705584">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pl-PL" sz="2400" b="1" u="none" dirty="0">
                          <a:solidFill>
                            <a:schemeClr val="bg1"/>
                          </a:solidFill>
                          <a:latin typeface="+mn-lt"/>
                        </a:rPr>
                        <a:t>Total</a:t>
                      </a:r>
                    </a:p>
                  </a:txBody>
                  <a:tcPr anchor="ctr">
                    <a:solidFill>
                      <a:schemeClr val="accent6">
                        <a:lumMod val="50000"/>
                      </a:schemeClr>
                    </a:solidFill>
                  </a:tcPr>
                </a:tc>
                <a:tc hMerge="1">
                  <a:txBody>
                    <a:bodyPr/>
                    <a:lstStyle/>
                    <a:p>
                      <a:endParaRPr lang="pl-PL"/>
                    </a:p>
                  </a:txBody>
                  <a:tcPr>
                    <a:solidFill>
                      <a:schemeClr val="accent6">
                        <a:lumMod val="40000"/>
                        <a:lumOff val="60000"/>
                      </a:schemeClr>
                    </a:solidFill>
                  </a:tcPr>
                </a:tc>
                <a:tc>
                  <a:txBody>
                    <a:bodyPr/>
                    <a:lstStyle/>
                    <a:p>
                      <a:r>
                        <a:rPr lang="pl-PL" sz="2400" b="1" dirty="0">
                          <a:solidFill>
                            <a:schemeClr val="bg1"/>
                          </a:solidFill>
                          <a:latin typeface="+mn-lt"/>
                        </a:rPr>
                        <a:t>247</a:t>
                      </a:r>
                    </a:p>
                  </a:txBody>
                  <a:tcPr anchor="ctr">
                    <a:solidFill>
                      <a:schemeClr val="accent6">
                        <a:lumMod val="50000"/>
                      </a:schemeClr>
                    </a:solidFill>
                  </a:tcPr>
                </a:tc>
                <a:extLst>
                  <a:ext uri="{0D108BD9-81ED-4DB2-BD59-A6C34878D82A}">
                    <a16:rowId xmlns:a16="http://schemas.microsoft.com/office/drawing/2014/main" val="10006"/>
                  </a:ext>
                </a:extLst>
              </a:tr>
            </a:tbl>
          </a:graphicData>
        </a:graphic>
      </p:graphicFrame>
      <p:pic>
        <p:nvPicPr>
          <p:cNvPr id="5" name="Image 6">
            <a:extLst>
              <a:ext uri="{FF2B5EF4-FFF2-40B4-BE49-F238E27FC236}">
                <a16:creationId xmlns:a16="http://schemas.microsoft.com/office/drawing/2014/main" id="{B85604CC-47C7-3947-B6AC-34B0CA242E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2280498704"/>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prstGeom prst="rect">
            <a:avLst/>
          </a:prstGeom>
          <a:noFill/>
          <a:ln>
            <a:noFill/>
          </a:ln>
        </p:spPr>
        <p:txBody>
          <a:bodyPr vert="horz" lIns="91425" tIns="45700" rIns="91425" bIns="45700" rtlCol="0" anchor="ctr" anchorCtr="0">
            <a:noAutofit/>
          </a:bodyPr>
          <a:lstStyle/>
          <a:p>
            <a:pPr lvl="0" algn="ctr">
              <a:buSzPct val="25000"/>
            </a:pPr>
            <a:r>
              <a:rPr lang="en-US" sz="4000" dirty="0"/>
              <a:t>Guidelines</a:t>
            </a:r>
            <a:endParaRPr lang="pl-PL" sz="3960" dirty="0"/>
          </a:p>
        </p:txBody>
      </p:sp>
      <p:sp>
        <p:nvSpPr>
          <p:cNvPr id="62" name="Shape 62"/>
          <p:cNvSpPr txBox="1">
            <a:spLocks noGrp="1"/>
          </p:cNvSpPr>
          <p:nvPr>
            <p:ph type="body" idx="2"/>
          </p:nvPr>
        </p:nvSpPr>
        <p:spPr>
          <a:xfrm flipV="1">
            <a:off x="1981200" y="1079820"/>
            <a:ext cx="8229600" cy="45719"/>
          </a:xfrm>
          <a:prstGeom prst="rect">
            <a:avLst/>
          </a:prstGeom>
          <a:solidFill>
            <a:srgbClr val="0070C0"/>
          </a:solidFill>
          <a:ln>
            <a:noFill/>
          </a:ln>
        </p:spPr>
        <p:txBody>
          <a:bodyPr vert="horz" lIns="91425" tIns="45700" rIns="91425" bIns="45700" rtlCol="0" anchor="t" anchorCtr="0">
            <a:noAutofit/>
          </a:bodyPr>
          <a:lstStyle/>
          <a:p>
            <a:pPr>
              <a:spcBef>
                <a:spcPts val="0"/>
              </a:spcBef>
              <a:buSzPct val="25000"/>
            </a:pPr>
            <a:endParaRPr dirty="0"/>
          </a:p>
        </p:txBody>
      </p:sp>
      <p:pic>
        <p:nvPicPr>
          <p:cNvPr id="3" name="Obraz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3799" y="1470495"/>
            <a:ext cx="7264400" cy="4622800"/>
          </a:xfrm>
          <a:prstGeom prst="rect">
            <a:avLst/>
          </a:prstGeom>
        </p:spPr>
      </p:pic>
      <p:sp>
        <p:nvSpPr>
          <p:cNvPr id="5" name="Gwiazda 5-ramienna 4"/>
          <p:cNvSpPr/>
          <p:nvPr/>
        </p:nvSpPr>
        <p:spPr>
          <a:xfrm>
            <a:off x="2463800" y="1839075"/>
            <a:ext cx="262277" cy="27740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Gwiazda 5-ramienna 7"/>
          <p:cNvSpPr/>
          <p:nvPr/>
        </p:nvSpPr>
        <p:spPr>
          <a:xfrm>
            <a:off x="2472364" y="2094215"/>
            <a:ext cx="262277" cy="277403"/>
          </a:xfrm>
          <a:prstGeom prst="star5">
            <a:avLst>
              <a:gd name="adj" fmla="val 22448"/>
              <a:gd name="hf" fmla="val 105146"/>
              <a:gd name="vf" fmla="val 1105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Gwiazda 5-ramienna 8"/>
          <p:cNvSpPr/>
          <p:nvPr/>
        </p:nvSpPr>
        <p:spPr>
          <a:xfrm>
            <a:off x="2463800" y="2693016"/>
            <a:ext cx="262277" cy="27740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Gwiazda 5-ramienna 10"/>
          <p:cNvSpPr/>
          <p:nvPr/>
        </p:nvSpPr>
        <p:spPr>
          <a:xfrm>
            <a:off x="2472364" y="2999526"/>
            <a:ext cx="262277" cy="27740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Gwiazda 5-ramienna 11"/>
          <p:cNvSpPr/>
          <p:nvPr/>
        </p:nvSpPr>
        <p:spPr>
          <a:xfrm>
            <a:off x="2450106" y="3542346"/>
            <a:ext cx="262277" cy="27740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Gwiazda 5-ramienna 12"/>
          <p:cNvSpPr/>
          <p:nvPr/>
        </p:nvSpPr>
        <p:spPr>
          <a:xfrm>
            <a:off x="2448396" y="4115988"/>
            <a:ext cx="262277" cy="27740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Gwiazda 5-ramienna 13"/>
          <p:cNvSpPr/>
          <p:nvPr/>
        </p:nvSpPr>
        <p:spPr>
          <a:xfrm>
            <a:off x="2426137" y="4710175"/>
            <a:ext cx="262277" cy="27740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Gwiazda 5-ramienna 14"/>
          <p:cNvSpPr/>
          <p:nvPr/>
        </p:nvSpPr>
        <p:spPr>
          <a:xfrm>
            <a:off x="2444975" y="4996137"/>
            <a:ext cx="262277" cy="27740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Gwiazda 5-ramienna 15"/>
          <p:cNvSpPr/>
          <p:nvPr/>
        </p:nvSpPr>
        <p:spPr>
          <a:xfrm>
            <a:off x="2443265" y="5271825"/>
            <a:ext cx="262277" cy="27740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Gwiazda 5-ramienna 16"/>
          <p:cNvSpPr/>
          <p:nvPr/>
        </p:nvSpPr>
        <p:spPr>
          <a:xfrm>
            <a:off x="2441555" y="5578335"/>
            <a:ext cx="262277" cy="27740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8" name="Image 6">
            <a:extLst>
              <a:ext uri="{FF2B5EF4-FFF2-40B4-BE49-F238E27FC236}">
                <a16:creationId xmlns:a16="http://schemas.microsoft.com/office/drawing/2014/main" id="{486692BF-AC02-EE44-AA39-BBF601089A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392775748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en-US" dirty="0"/>
              <a:t>Frailty, is a disturbing term for GPs, because it doesn't cover a disease or an illness even a syndrome, but this term try to define patients with clinical ,social and environmental situation at risk of dependency but not only.</a:t>
            </a:r>
          </a:p>
          <a:p>
            <a:r>
              <a:rPr lang="en-US" dirty="0"/>
              <a:t>It's probably why different ways exists.</a:t>
            </a:r>
          </a:p>
          <a:p>
            <a:r>
              <a:rPr lang="en-US" dirty="0"/>
              <a:t>and it is what we will explore during this workshop.</a:t>
            </a:r>
            <a:endParaRPr lang="fr-FR" dirty="0"/>
          </a:p>
        </p:txBody>
      </p:sp>
      <p:pic>
        <p:nvPicPr>
          <p:cNvPr id="4" name="Imag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2762533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prstGeom prst="rect">
            <a:avLst/>
          </a:prstGeom>
          <a:noFill/>
          <a:ln>
            <a:noFill/>
          </a:ln>
        </p:spPr>
        <p:txBody>
          <a:bodyPr vert="horz" lIns="91425" tIns="45700" rIns="91425" bIns="45700" rtlCol="0" anchor="ctr" anchorCtr="0">
            <a:noAutofit/>
          </a:bodyPr>
          <a:lstStyle/>
          <a:p>
            <a:pPr lvl="0" algn="ctr">
              <a:buSzPct val="25000"/>
            </a:pPr>
            <a:r>
              <a:rPr lang="en-US" sz="4000" dirty="0"/>
              <a:t>Guidelines</a:t>
            </a:r>
            <a:endParaRPr lang="pl-PL" sz="3960" dirty="0"/>
          </a:p>
        </p:txBody>
      </p:sp>
      <p:sp>
        <p:nvSpPr>
          <p:cNvPr id="62" name="Shape 62"/>
          <p:cNvSpPr txBox="1">
            <a:spLocks noGrp="1"/>
          </p:cNvSpPr>
          <p:nvPr>
            <p:ph type="body" idx="2"/>
          </p:nvPr>
        </p:nvSpPr>
        <p:spPr>
          <a:xfrm flipV="1">
            <a:off x="1981200" y="1079820"/>
            <a:ext cx="8229600" cy="45719"/>
          </a:xfrm>
          <a:prstGeom prst="rect">
            <a:avLst/>
          </a:prstGeom>
          <a:solidFill>
            <a:srgbClr val="0070C0"/>
          </a:solidFill>
          <a:ln>
            <a:noFill/>
          </a:ln>
        </p:spPr>
        <p:txBody>
          <a:bodyPr vert="horz" lIns="91425" tIns="45700" rIns="91425" bIns="45700" rtlCol="0" anchor="t" anchorCtr="0">
            <a:noAutofit/>
          </a:bodyPr>
          <a:lstStyle/>
          <a:p>
            <a:pPr>
              <a:spcBef>
                <a:spcPts val="0"/>
              </a:spcBef>
              <a:buSzPct val="25000"/>
            </a:pPr>
            <a:endParaRPr dirty="0"/>
          </a:p>
        </p:txBody>
      </p:sp>
      <p:pic>
        <p:nvPicPr>
          <p:cNvPr id="4" name="Obraz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6500" y="1231900"/>
            <a:ext cx="7239000" cy="4381500"/>
          </a:xfrm>
          <a:prstGeom prst="rect">
            <a:avLst/>
          </a:prstGeom>
        </p:spPr>
      </p:pic>
      <p:sp>
        <p:nvSpPr>
          <p:cNvPr id="7" name="Gwiazda 5-ramienna 6"/>
          <p:cNvSpPr/>
          <p:nvPr/>
        </p:nvSpPr>
        <p:spPr>
          <a:xfrm>
            <a:off x="2443265" y="5271825"/>
            <a:ext cx="262277" cy="27740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Gwiazda 5-ramienna 8"/>
          <p:cNvSpPr/>
          <p:nvPr/>
        </p:nvSpPr>
        <p:spPr>
          <a:xfrm>
            <a:off x="2431281" y="4972164"/>
            <a:ext cx="262277" cy="27740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Gwiazda 5-ramienna 9"/>
          <p:cNvSpPr/>
          <p:nvPr/>
        </p:nvSpPr>
        <p:spPr>
          <a:xfrm>
            <a:off x="2419297" y="4467019"/>
            <a:ext cx="262277" cy="27740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Gwiazda 5-ramienna 10"/>
          <p:cNvSpPr/>
          <p:nvPr/>
        </p:nvSpPr>
        <p:spPr>
          <a:xfrm>
            <a:off x="2438135" y="3889956"/>
            <a:ext cx="262277" cy="27740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Gwiazda 5-ramienna 11"/>
          <p:cNvSpPr/>
          <p:nvPr/>
        </p:nvSpPr>
        <p:spPr>
          <a:xfrm>
            <a:off x="2426151" y="2994397"/>
            <a:ext cx="262277" cy="27740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Gwiazda 5-ramienna 12"/>
          <p:cNvSpPr/>
          <p:nvPr/>
        </p:nvSpPr>
        <p:spPr>
          <a:xfrm>
            <a:off x="2444989" y="2448156"/>
            <a:ext cx="262277" cy="27740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Gwiazda 5-ramienna 13"/>
          <p:cNvSpPr/>
          <p:nvPr/>
        </p:nvSpPr>
        <p:spPr>
          <a:xfrm>
            <a:off x="2433005" y="1871092"/>
            <a:ext cx="262277" cy="27740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Gwiazda 5-ramienna 14"/>
          <p:cNvSpPr/>
          <p:nvPr/>
        </p:nvSpPr>
        <p:spPr>
          <a:xfrm>
            <a:off x="2441569" y="1571431"/>
            <a:ext cx="262277" cy="27740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6" name="Image 6">
            <a:extLst>
              <a:ext uri="{FF2B5EF4-FFF2-40B4-BE49-F238E27FC236}">
                <a16:creationId xmlns:a16="http://schemas.microsoft.com/office/drawing/2014/main" id="{B449D3FF-A353-0647-99B2-7B57056240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984508733"/>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prstGeom prst="rect">
            <a:avLst/>
          </a:prstGeom>
          <a:noFill/>
          <a:ln>
            <a:noFill/>
          </a:ln>
        </p:spPr>
        <p:txBody>
          <a:bodyPr vert="horz" lIns="91425" tIns="45700" rIns="91425" bIns="45700" rtlCol="0" anchor="ctr" anchorCtr="0">
            <a:noAutofit/>
          </a:bodyPr>
          <a:lstStyle/>
          <a:p>
            <a:pPr lvl="0" algn="ctr">
              <a:buSzPct val="25000"/>
            </a:pPr>
            <a:r>
              <a:rPr lang="en-US" sz="4000" dirty="0"/>
              <a:t>Guidelines</a:t>
            </a:r>
            <a:endParaRPr lang="pl-PL" sz="3960" dirty="0"/>
          </a:p>
        </p:txBody>
      </p:sp>
      <p:sp>
        <p:nvSpPr>
          <p:cNvPr id="62" name="Shape 62"/>
          <p:cNvSpPr txBox="1">
            <a:spLocks noGrp="1"/>
          </p:cNvSpPr>
          <p:nvPr>
            <p:ph type="body" idx="2"/>
          </p:nvPr>
        </p:nvSpPr>
        <p:spPr>
          <a:xfrm flipV="1">
            <a:off x="1981200" y="1079820"/>
            <a:ext cx="8229600" cy="45719"/>
          </a:xfrm>
          <a:prstGeom prst="rect">
            <a:avLst/>
          </a:prstGeom>
          <a:solidFill>
            <a:srgbClr val="0070C0"/>
          </a:solidFill>
          <a:ln>
            <a:noFill/>
          </a:ln>
        </p:spPr>
        <p:txBody>
          <a:bodyPr vert="horz" lIns="91425" tIns="45700" rIns="91425" bIns="45700" rtlCol="0" anchor="t" anchorCtr="0">
            <a:noAutofit/>
          </a:bodyPr>
          <a:lstStyle/>
          <a:p>
            <a:pPr>
              <a:spcBef>
                <a:spcPts val="0"/>
              </a:spcBef>
              <a:buSzPct val="25000"/>
            </a:pPr>
            <a:endParaRPr dirty="0"/>
          </a:p>
        </p:txBody>
      </p:sp>
      <p:pic>
        <p:nvPicPr>
          <p:cNvPr id="3" name="Obraz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01900" y="2184400"/>
            <a:ext cx="7175500" cy="2476500"/>
          </a:xfrm>
          <a:prstGeom prst="rect">
            <a:avLst/>
          </a:prstGeom>
        </p:spPr>
      </p:pic>
      <p:sp>
        <p:nvSpPr>
          <p:cNvPr id="6" name="Gwiazda 5-ramienna 5"/>
          <p:cNvSpPr/>
          <p:nvPr/>
        </p:nvSpPr>
        <p:spPr>
          <a:xfrm>
            <a:off x="2433005" y="2549185"/>
            <a:ext cx="262277" cy="27740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Gwiazda 5-ramienna 6"/>
          <p:cNvSpPr/>
          <p:nvPr/>
        </p:nvSpPr>
        <p:spPr>
          <a:xfrm>
            <a:off x="2421021" y="3913931"/>
            <a:ext cx="262277" cy="27740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Image 6">
            <a:extLst>
              <a:ext uri="{FF2B5EF4-FFF2-40B4-BE49-F238E27FC236}">
                <a16:creationId xmlns:a16="http://schemas.microsoft.com/office/drawing/2014/main" id="{E168D9F2-4414-2C4E-8E90-C4FDD99B55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698386094"/>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endParaRPr lang="pl-PL"/>
          </a:p>
        </p:txBody>
      </p:sp>
      <p:sp>
        <p:nvSpPr>
          <p:cNvPr id="3" name="Symbol zastępczy tekstu 2"/>
          <p:cNvSpPr>
            <a:spLocks noGrp="1"/>
          </p:cNvSpPr>
          <p:nvPr>
            <p:ph type="body" idx="1"/>
          </p:nvPr>
        </p:nvSpPr>
        <p:spPr/>
        <p:txBody>
          <a:bodyPr/>
          <a:lstStyle/>
          <a:p>
            <a:endParaRPr lang="pl-PL"/>
          </a:p>
        </p:txBody>
      </p:sp>
      <p:sp>
        <p:nvSpPr>
          <p:cNvPr id="4" name="Symbol zastępczy tekstu 3"/>
          <p:cNvSpPr>
            <a:spLocks noGrp="1"/>
          </p:cNvSpPr>
          <p:nvPr>
            <p:ph type="body" idx="2"/>
          </p:nvPr>
        </p:nvSpPr>
        <p:spPr/>
        <p:txBody>
          <a:bodyPr>
            <a:normAutofit fontScale="85000" lnSpcReduction="20000"/>
          </a:bodyPr>
          <a:lstStyle/>
          <a:p>
            <a:endParaRPr lang="pl-PL"/>
          </a:p>
        </p:txBody>
      </p:sp>
      <p:pic>
        <p:nvPicPr>
          <p:cNvPr id="5" name="Obraz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71482" y="548679"/>
            <a:ext cx="7479376" cy="5794248"/>
          </a:xfrm>
          <a:prstGeom prst="rect">
            <a:avLst/>
          </a:prstGeom>
        </p:spPr>
      </p:pic>
      <p:pic>
        <p:nvPicPr>
          <p:cNvPr id="6" name="Image 6">
            <a:extLst>
              <a:ext uri="{FF2B5EF4-FFF2-40B4-BE49-F238E27FC236}">
                <a16:creationId xmlns:a16="http://schemas.microsoft.com/office/drawing/2014/main" id="{6E3E0C0B-A100-3044-8695-78ABFE16FC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3915343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33488" y="575068"/>
            <a:ext cx="7416800" cy="5880100"/>
          </a:xfrm>
          <a:prstGeom prst="rect">
            <a:avLst/>
          </a:prstGeom>
        </p:spPr>
      </p:pic>
      <p:pic>
        <p:nvPicPr>
          <p:cNvPr id="3" name="Image 6">
            <a:extLst>
              <a:ext uri="{FF2B5EF4-FFF2-40B4-BE49-F238E27FC236}">
                <a16:creationId xmlns:a16="http://schemas.microsoft.com/office/drawing/2014/main" id="{EE042DB3-2D2C-3747-AB21-1402ECF036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3561288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87600" y="279400"/>
            <a:ext cx="7404100" cy="6299200"/>
          </a:xfrm>
          <a:prstGeom prst="rect">
            <a:avLst/>
          </a:prstGeom>
        </p:spPr>
      </p:pic>
      <p:pic>
        <p:nvPicPr>
          <p:cNvPr id="3" name="Image 6">
            <a:extLst>
              <a:ext uri="{FF2B5EF4-FFF2-40B4-BE49-F238E27FC236}">
                <a16:creationId xmlns:a16="http://schemas.microsoft.com/office/drawing/2014/main" id="{112096D3-BA90-6E40-AE5A-8D0D5CF782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2436231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16944" y="774700"/>
            <a:ext cx="7587457" cy="5417756"/>
          </a:xfrm>
          <a:prstGeom prst="rect">
            <a:avLst/>
          </a:prstGeom>
        </p:spPr>
      </p:pic>
      <p:pic>
        <p:nvPicPr>
          <p:cNvPr id="3" name="Image 6">
            <a:extLst>
              <a:ext uri="{FF2B5EF4-FFF2-40B4-BE49-F238E27FC236}">
                <a16:creationId xmlns:a16="http://schemas.microsoft.com/office/drawing/2014/main" id="{763E0B73-E8A4-8D48-A986-89F9389995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3934214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17383" y="708917"/>
            <a:ext cx="8403706" cy="5342562"/>
          </a:xfrm>
          <a:prstGeom prst="rect">
            <a:avLst/>
          </a:prstGeom>
        </p:spPr>
      </p:pic>
      <p:pic>
        <p:nvPicPr>
          <p:cNvPr id="3" name="Image 6">
            <a:extLst>
              <a:ext uri="{FF2B5EF4-FFF2-40B4-BE49-F238E27FC236}">
                <a16:creationId xmlns:a16="http://schemas.microsoft.com/office/drawing/2014/main" id="{1DC1ADEE-92C8-2F4B-822D-C5BC8838BD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552688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49500" y="472611"/>
            <a:ext cx="7220598" cy="6131389"/>
          </a:xfrm>
          <a:prstGeom prst="rect">
            <a:avLst/>
          </a:prstGeom>
        </p:spPr>
      </p:pic>
      <p:pic>
        <p:nvPicPr>
          <p:cNvPr id="3" name="Image 6">
            <a:extLst>
              <a:ext uri="{FF2B5EF4-FFF2-40B4-BE49-F238E27FC236}">
                <a16:creationId xmlns:a16="http://schemas.microsoft.com/office/drawing/2014/main" id="{62D4CED8-F2E0-E24F-874E-51CB32CE60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2135632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2046514" y="2795490"/>
            <a:ext cx="8229600" cy="576064"/>
          </a:xfrm>
          <a:prstGeom prst="rect">
            <a:avLst/>
          </a:prstGeom>
          <a:noFill/>
          <a:ln>
            <a:noFill/>
          </a:ln>
        </p:spPr>
        <p:txBody>
          <a:bodyPr vert="horz" lIns="91425" tIns="45700" rIns="91425" bIns="45700" rtlCol="0" anchor="ctr" anchorCtr="0">
            <a:noAutofit/>
          </a:bodyPr>
          <a:lstStyle/>
          <a:p>
            <a:pPr lvl="0" algn="ctr">
              <a:buSzPct val="25000"/>
            </a:pPr>
            <a:r>
              <a:rPr lang="pl-PL" dirty="0" err="1"/>
              <a:t>Patients</a:t>
            </a:r>
            <a:r>
              <a:rPr lang="pl-PL" dirty="0"/>
              <a:t> – WMU pilot</a:t>
            </a:r>
            <a:endParaRPr lang="pl-PL" b="1" i="0" u="none" strike="noStrike" cap="none" dirty="0">
              <a:solidFill>
                <a:srgbClr val="2E3191"/>
              </a:solidFill>
              <a:latin typeface="Calibri"/>
              <a:ea typeface="Calibri"/>
              <a:cs typeface="Calibri"/>
              <a:sym typeface="Calibri"/>
            </a:endParaRPr>
          </a:p>
        </p:txBody>
      </p:sp>
      <p:sp>
        <p:nvSpPr>
          <p:cNvPr id="62" name="Shape 62"/>
          <p:cNvSpPr txBox="1">
            <a:spLocks noGrp="1"/>
          </p:cNvSpPr>
          <p:nvPr>
            <p:ph type="body" idx="2"/>
          </p:nvPr>
        </p:nvSpPr>
        <p:spPr>
          <a:xfrm flipV="1">
            <a:off x="2031500" y="3483385"/>
            <a:ext cx="8218488" cy="45719"/>
          </a:xfrm>
          <a:prstGeom prst="rect">
            <a:avLst/>
          </a:prstGeom>
          <a:solidFill>
            <a:srgbClr val="0070C0"/>
          </a:solidFill>
          <a:ln>
            <a:noFill/>
          </a:ln>
        </p:spPr>
        <p:txBody>
          <a:bodyPr vert="horz" lIns="91425" tIns="45700" rIns="91425" bIns="45700" rtlCol="0" anchor="t" anchorCtr="0">
            <a:noAutofit/>
          </a:bodyPr>
          <a:lstStyle/>
          <a:p>
            <a:pPr>
              <a:spcBef>
                <a:spcPts val="0"/>
              </a:spcBef>
              <a:buSzPct val="25000"/>
            </a:pPr>
            <a:endParaRPr dirty="0"/>
          </a:p>
        </p:txBody>
      </p:sp>
      <p:pic>
        <p:nvPicPr>
          <p:cNvPr id="4" name="Image 6">
            <a:extLst>
              <a:ext uri="{FF2B5EF4-FFF2-40B4-BE49-F238E27FC236}">
                <a16:creationId xmlns:a16="http://schemas.microsoft.com/office/drawing/2014/main" id="{4CFC13DA-0903-2045-8974-71898B10EE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3127415486"/>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49152" y="370115"/>
            <a:ext cx="7886700" cy="994172"/>
          </a:xfrm>
        </p:spPr>
        <p:txBody>
          <a:bodyPr/>
          <a:lstStyle/>
          <a:p>
            <a:pPr algn="ctr"/>
            <a:r>
              <a:rPr lang="pl-PL" dirty="0" err="1"/>
              <a:t>Gender</a:t>
            </a:r>
            <a:r>
              <a:rPr lang="pl-PL" dirty="0"/>
              <a:t> and Age</a:t>
            </a:r>
          </a:p>
        </p:txBody>
      </p:sp>
      <p:graphicFrame>
        <p:nvGraphicFramePr>
          <p:cNvPr id="4" name="Tabela 3"/>
          <p:cNvGraphicFramePr>
            <a:graphicFrameLocks noGrp="1"/>
          </p:cNvGraphicFramePr>
          <p:nvPr>
            <p:extLst>
              <p:ext uri="{D42A27DB-BD31-4B8C-83A1-F6EECF244321}">
                <p14:modId xmlns:p14="http://schemas.microsoft.com/office/powerpoint/2010/main" val="4222960902"/>
              </p:ext>
            </p:extLst>
          </p:nvPr>
        </p:nvGraphicFramePr>
        <p:xfrm>
          <a:off x="2152652" y="1514718"/>
          <a:ext cx="7983201" cy="4703839"/>
        </p:xfrm>
        <a:graphic>
          <a:graphicData uri="http://schemas.openxmlformats.org/drawingml/2006/table">
            <a:tbl>
              <a:tblPr firstRow="1" bandRow="1">
                <a:tableStyleId>{5C22544A-7EE6-4342-B048-85BDC9FD1C3A}</a:tableStyleId>
              </a:tblPr>
              <a:tblGrid>
                <a:gridCol w="2777490">
                  <a:extLst>
                    <a:ext uri="{9D8B030D-6E8A-4147-A177-3AD203B41FA5}">
                      <a16:colId xmlns:a16="http://schemas.microsoft.com/office/drawing/2014/main" val="20000"/>
                    </a:ext>
                  </a:extLst>
                </a:gridCol>
                <a:gridCol w="1405890">
                  <a:extLst>
                    <a:ext uri="{9D8B030D-6E8A-4147-A177-3AD203B41FA5}">
                      <a16:colId xmlns:a16="http://schemas.microsoft.com/office/drawing/2014/main" val="20001"/>
                    </a:ext>
                  </a:extLst>
                </a:gridCol>
                <a:gridCol w="1362710">
                  <a:extLst>
                    <a:ext uri="{9D8B030D-6E8A-4147-A177-3AD203B41FA5}">
                      <a16:colId xmlns:a16="http://schemas.microsoft.com/office/drawing/2014/main" val="20002"/>
                    </a:ext>
                  </a:extLst>
                </a:gridCol>
                <a:gridCol w="1188691">
                  <a:extLst>
                    <a:ext uri="{9D8B030D-6E8A-4147-A177-3AD203B41FA5}">
                      <a16:colId xmlns:a16="http://schemas.microsoft.com/office/drawing/2014/main" val="20003"/>
                    </a:ext>
                  </a:extLst>
                </a:gridCol>
                <a:gridCol w="1248420">
                  <a:extLst>
                    <a:ext uri="{9D8B030D-6E8A-4147-A177-3AD203B41FA5}">
                      <a16:colId xmlns:a16="http://schemas.microsoft.com/office/drawing/2014/main" val="20004"/>
                    </a:ext>
                  </a:extLst>
                </a:gridCol>
              </a:tblGrid>
              <a:tr h="388620">
                <a:tc rowSpan="2">
                  <a:txBody>
                    <a:bodyPr/>
                    <a:lstStyle/>
                    <a:p>
                      <a:pPr algn="ctr"/>
                      <a:r>
                        <a:rPr lang="pl-PL" dirty="0"/>
                        <a:t>GROUP</a:t>
                      </a:r>
                    </a:p>
                  </a:txBody>
                  <a:tcPr marL="68580" marR="68580" marT="34290" marB="34290" anchor="ctr"/>
                </a:tc>
                <a:tc gridSpan="2">
                  <a:txBody>
                    <a:bodyPr/>
                    <a:lstStyle/>
                    <a:p>
                      <a:pPr algn="ctr"/>
                      <a:r>
                        <a:rPr lang="pl-PL" dirty="0"/>
                        <a:t>GENDER</a:t>
                      </a:r>
                    </a:p>
                  </a:txBody>
                  <a:tcPr marL="68580" marR="68580" marT="34290" marB="34290"/>
                </a:tc>
                <a:tc hMerge="1">
                  <a:txBody>
                    <a:bodyPr/>
                    <a:lstStyle/>
                    <a:p>
                      <a:endParaRPr lang="pl-PL" dirty="0"/>
                    </a:p>
                  </a:txBody>
                  <a:tcPr marL="68580" marR="68580" marT="34290" marB="34290"/>
                </a:tc>
                <a:tc gridSpan="2">
                  <a:txBody>
                    <a:bodyPr/>
                    <a:lstStyle/>
                    <a:p>
                      <a:pPr algn="ctr"/>
                      <a:r>
                        <a:rPr lang="pl-PL" dirty="0"/>
                        <a:t>AGE</a:t>
                      </a:r>
                    </a:p>
                  </a:txBody>
                  <a:tcPr marL="68580" marR="68580" marT="34290" marB="34290"/>
                </a:tc>
                <a:tc hMerge="1">
                  <a:txBody>
                    <a:bodyPr/>
                    <a:lstStyle/>
                    <a:p>
                      <a:endParaRPr lang="pl-PL" dirty="0"/>
                    </a:p>
                  </a:txBody>
                  <a:tcPr marL="68580" marR="68580" marT="34290" marB="34290" anchor="ctr"/>
                </a:tc>
                <a:extLst>
                  <a:ext uri="{0D108BD9-81ED-4DB2-BD59-A6C34878D82A}">
                    <a16:rowId xmlns:a16="http://schemas.microsoft.com/office/drawing/2014/main" val="10000"/>
                  </a:ext>
                </a:extLst>
              </a:tr>
              <a:tr h="388620">
                <a:tc vMerge="1">
                  <a:txBody>
                    <a:bodyPr/>
                    <a:lstStyle/>
                    <a:p>
                      <a:pPr algn="ctr"/>
                      <a:endParaRPr lang="pl-PL" sz="2100" dirty="0"/>
                    </a:p>
                  </a:txBody>
                  <a:tcPr marL="68580" marR="68580" marT="34290" marB="34290" anchor="ctr"/>
                </a:tc>
                <a:tc>
                  <a:txBody>
                    <a:bodyPr/>
                    <a:lstStyle/>
                    <a:p>
                      <a:pPr algn="ctr"/>
                      <a:r>
                        <a:rPr lang="pl-PL" sz="2100" dirty="0" err="1"/>
                        <a:t>Women</a:t>
                      </a:r>
                      <a:endParaRPr lang="pl-PL" sz="2100" dirty="0"/>
                    </a:p>
                    <a:p>
                      <a:pPr algn="ctr"/>
                      <a:r>
                        <a:rPr lang="pl-PL" sz="2100" dirty="0"/>
                        <a:t>(n=157)</a:t>
                      </a:r>
                    </a:p>
                  </a:txBody>
                  <a:tcPr marL="68580" marR="68580" marT="34290" marB="34290"/>
                </a:tc>
                <a:tc>
                  <a:txBody>
                    <a:bodyPr/>
                    <a:lstStyle/>
                    <a:p>
                      <a:pPr algn="ctr"/>
                      <a:r>
                        <a:rPr lang="pl-PL" sz="2100" dirty="0"/>
                        <a:t>Men</a:t>
                      </a:r>
                    </a:p>
                    <a:p>
                      <a:pPr algn="ctr"/>
                      <a:r>
                        <a:rPr lang="pl-PL" sz="2100" dirty="0"/>
                        <a:t>(n=54)</a:t>
                      </a:r>
                    </a:p>
                  </a:txBody>
                  <a:tcPr marL="68580" marR="68580" marT="34290" marB="34290"/>
                </a:tc>
                <a:tc>
                  <a:txBody>
                    <a:bodyPr/>
                    <a:lstStyle/>
                    <a:p>
                      <a:pPr algn="ctr"/>
                      <a:r>
                        <a:rPr lang="pl-PL" sz="2100" dirty="0" err="1"/>
                        <a:t>mean</a:t>
                      </a:r>
                      <a:endParaRPr lang="pl-PL" sz="2100" dirty="0"/>
                    </a:p>
                  </a:txBody>
                  <a:tcPr marL="68580" marR="68580" marT="34290" marB="34290" anchor="ctr"/>
                </a:tc>
                <a:tc>
                  <a:txBody>
                    <a:bodyPr/>
                    <a:lstStyle/>
                    <a:p>
                      <a:pPr algn="ctr"/>
                      <a:r>
                        <a:rPr lang="pl-PL" sz="2100" dirty="0"/>
                        <a:t>SD</a:t>
                      </a:r>
                    </a:p>
                  </a:txBody>
                  <a:tcPr marL="68580" marR="68580" marT="34290" marB="34290" anchor="ctr"/>
                </a:tc>
                <a:extLst>
                  <a:ext uri="{0D108BD9-81ED-4DB2-BD59-A6C34878D82A}">
                    <a16:rowId xmlns:a16="http://schemas.microsoft.com/office/drawing/2014/main" val="10001"/>
                  </a:ext>
                </a:extLst>
              </a:tr>
              <a:tr h="545483">
                <a:tc>
                  <a:txBody>
                    <a:bodyPr/>
                    <a:lstStyle/>
                    <a:p>
                      <a:pPr algn="ctr"/>
                      <a:r>
                        <a:rPr lang="pl-PL" sz="2100" dirty="0"/>
                        <a:t>G1 diet</a:t>
                      </a:r>
                    </a:p>
                  </a:txBody>
                  <a:tcPr marL="68580" marR="68580" marT="34290" marB="34290" anchor="ctr"/>
                </a:tc>
                <a:tc>
                  <a:txBody>
                    <a:bodyPr/>
                    <a:lstStyle/>
                    <a:p>
                      <a:pPr algn="ctr"/>
                      <a:r>
                        <a:rPr lang="pl-PL" sz="2100" dirty="0"/>
                        <a:t>30</a:t>
                      </a:r>
                      <a:br>
                        <a:rPr lang="pl-PL" sz="2100" dirty="0"/>
                      </a:br>
                      <a:r>
                        <a:rPr lang="pl-PL" sz="2100" dirty="0"/>
                        <a:t>(75.0%)</a:t>
                      </a:r>
                    </a:p>
                  </a:txBody>
                  <a:tcPr marL="68580" marR="68580" marT="34290" marB="34290" anchor="ctr"/>
                </a:tc>
                <a:tc>
                  <a:txBody>
                    <a:bodyPr/>
                    <a:lstStyle/>
                    <a:p>
                      <a:pPr algn="ctr"/>
                      <a:r>
                        <a:rPr lang="pl-PL" sz="2100" dirty="0"/>
                        <a:t>10</a:t>
                      </a:r>
                      <a:br>
                        <a:rPr lang="pl-PL" sz="2100" dirty="0"/>
                      </a:br>
                      <a:r>
                        <a:rPr lang="pl-PL" sz="2100" dirty="0"/>
                        <a:t>(25.0%)</a:t>
                      </a:r>
                    </a:p>
                  </a:txBody>
                  <a:tcPr marL="68580" marR="68580" marT="34290" marB="34290" anchor="ctr"/>
                </a:tc>
                <a:tc>
                  <a:txBody>
                    <a:bodyPr/>
                    <a:lstStyle/>
                    <a:p>
                      <a:pPr algn="ctr"/>
                      <a:r>
                        <a:rPr lang="pl-PL" sz="2100" dirty="0"/>
                        <a:t>69.87</a:t>
                      </a:r>
                    </a:p>
                  </a:txBody>
                  <a:tcPr marL="68580" marR="68580" marT="34290" marB="34290" anchor="ctr"/>
                </a:tc>
                <a:tc>
                  <a:txBody>
                    <a:bodyPr/>
                    <a:lstStyle/>
                    <a:p>
                      <a:pPr algn="ctr"/>
                      <a:r>
                        <a:rPr lang="pl-PL" sz="2100" dirty="0"/>
                        <a:t>6.17</a:t>
                      </a:r>
                    </a:p>
                  </a:txBody>
                  <a:tcPr marL="68580" marR="68580" marT="34290" marB="34290" anchor="ctr"/>
                </a:tc>
                <a:extLst>
                  <a:ext uri="{0D108BD9-81ED-4DB2-BD59-A6C34878D82A}">
                    <a16:rowId xmlns:a16="http://schemas.microsoft.com/office/drawing/2014/main" val="10002"/>
                  </a:ext>
                </a:extLst>
              </a:tr>
              <a:tr h="585488">
                <a:tc>
                  <a:txBody>
                    <a:bodyPr/>
                    <a:lstStyle/>
                    <a:p>
                      <a:pPr algn="ctr"/>
                      <a:r>
                        <a:rPr lang="pl-PL" sz="2100" dirty="0"/>
                        <a:t>G2 </a:t>
                      </a:r>
                      <a:r>
                        <a:rPr lang="pl-PL" sz="2100" dirty="0" err="1"/>
                        <a:t>physical</a:t>
                      </a:r>
                      <a:r>
                        <a:rPr lang="pl-PL" sz="2100" dirty="0"/>
                        <a:t> </a:t>
                      </a:r>
                      <a:r>
                        <a:rPr lang="pl-PL" sz="2100" dirty="0" err="1"/>
                        <a:t>activity</a:t>
                      </a:r>
                      <a:endParaRPr lang="pl-PL" sz="2100" dirty="0"/>
                    </a:p>
                  </a:txBody>
                  <a:tcPr marL="68580" marR="68580" marT="34290" marB="34290" anchor="ctr"/>
                </a:tc>
                <a:tc>
                  <a:txBody>
                    <a:bodyPr/>
                    <a:lstStyle/>
                    <a:p>
                      <a:pPr algn="ctr"/>
                      <a:r>
                        <a:rPr lang="pl-PL" sz="2100" dirty="0"/>
                        <a:t>26</a:t>
                      </a:r>
                      <a:br>
                        <a:rPr lang="pl-PL" sz="2100" dirty="0"/>
                      </a:br>
                      <a:r>
                        <a:rPr lang="pl-PL" sz="2100" dirty="0"/>
                        <a:t>(61.9%)</a:t>
                      </a:r>
                    </a:p>
                  </a:txBody>
                  <a:tcPr marL="68580" marR="68580" marT="34290" marB="34290" anchor="ctr"/>
                </a:tc>
                <a:tc>
                  <a:txBody>
                    <a:bodyPr/>
                    <a:lstStyle/>
                    <a:p>
                      <a:pPr algn="ctr"/>
                      <a:r>
                        <a:rPr lang="pl-PL" sz="2100" dirty="0"/>
                        <a:t>16</a:t>
                      </a:r>
                      <a:br>
                        <a:rPr lang="pl-PL" sz="2100" dirty="0"/>
                      </a:br>
                      <a:r>
                        <a:rPr lang="pl-PL" sz="2100" dirty="0"/>
                        <a:t>(38.1%)</a:t>
                      </a:r>
                    </a:p>
                  </a:txBody>
                  <a:tcPr marL="68580" marR="68580" marT="34290" marB="34290" anchor="ctr"/>
                </a:tc>
                <a:tc>
                  <a:txBody>
                    <a:bodyPr/>
                    <a:lstStyle/>
                    <a:p>
                      <a:pPr algn="ctr"/>
                      <a:r>
                        <a:rPr lang="pl-PL" sz="2100" dirty="0"/>
                        <a:t>69.38</a:t>
                      </a:r>
                    </a:p>
                  </a:txBody>
                  <a:tcPr marL="68580" marR="68580" marT="34290" marB="34290" anchor="ctr"/>
                </a:tc>
                <a:tc>
                  <a:txBody>
                    <a:bodyPr/>
                    <a:lstStyle/>
                    <a:p>
                      <a:pPr algn="ctr"/>
                      <a:r>
                        <a:rPr lang="pl-PL" sz="2100" dirty="0"/>
                        <a:t>6.66</a:t>
                      </a:r>
                    </a:p>
                  </a:txBody>
                  <a:tcPr marL="68580" marR="68580" marT="34290" marB="34290" anchor="ctr"/>
                </a:tc>
                <a:extLst>
                  <a:ext uri="{0D108BD9-81ED-4DB2-BD59-A6C34878D82A}">
                    <a16:rowId xmlns:a16="http://schemas.microsoft.com/office/drawing/2014/main" val="10003"/>
                  </a:ext>
                </a:extLst>
              </a:tr>
              <a:tr h="593347">
                <a:tc>
                  <a:txBody>
                    <a:bodyPr/>
                    <a:lstStyle/>
                    <a:p>
                      <a:pPr algn="ctr"/>
                      <a:r>
                        <a:rPr lang="pl-PL" sz="2100" dirty="0"/>
                        <a:t>G3 (G1+G2)</a:t>
                      </a:r>
                    </a:p>
                  </a:txBody>
                  <a:tcPr marL="68580" marR="68580" marT="34290" marB="34290" anchor="ctr"/>
                </a:tc>
                <a:tc>
                  <a:txBody>
                    <a:bodyPr/>
                    <a:lstStyle/>
                    <a:p>
                      <a:pPr algn="ctr"/>
                      <a:r>
                        <a:rPr lang="pl-PL" sz="2100" dirty="0"/>
                        <a:t>36</a:t>
                      </a:r>
                      <a:br>
                        <a:rPr lang="pl-PL" sz="2100" dirty="0"/>
                      </a:br>
                      <a:r>
                        <a:rPr lang="pl-PL" sz="2100" dirty="0"/>
                        <a:t>(80.0%)</a:t>
                      </a:r>
                    </a:p>
                  </a:txBody>
                  <a:tcPr marL="68580" marR="68580" marT="34290" marB="34290" anchor="ctr"/>
                </a:tc>
                <a:tc>
                  <a:txBody>
                    <a:bodyPr/>
                    <a:lstStyle/>
                    <a:p>
                      <a:pPr algn="ctr"/>
                      <a:r>
                        <a:rPr lang="pl-PL" sz="2100" dirty="0"/>
                        <a:t>9 </a:t>
                      </a:r>
                      <a:br>
                        <a:rPr lang="pl-PL" sz="2100" dirty="0"/>
                      </a:br>
                      <a:r>
                        <a:rPr lang="pl-PL" sz="2100" dirty="0"/>
                        <a:t>(20.0%)</a:t>
                      </a:r>
                    </a:p>
                  </a:txBody>
                  <a:tcPr marL="68580" marR="68580" marT="34290" marB="34290" anchor="ctr"/>
                </a:tc>
                <a:tc>
                  <a:txBody>
                    <a:bodyPr/>
                    <a:lstStyle/>
                    <a:p>
                      <a:pPr algn="ctr"/>
                      <a:r>
                        <a:rPr lang="pl-PL" sz="2100" dirty="0"/>
                        <a:t>70.80</a:t>
                      </a:r>
                    </a:p>
                  </a:txBody>
                  <a:tcPr marL="68580" marR="68580" marT="34290" marB="34290" anchor="ctr"/>
                </a:tc>
                <a:tc>
                  <a:txBody>
                    <a:bodyPr/>
                    <a:lstStyle/>
                    <a:p>
                      <a:pPr algn="ctr"/>
                      <a:r>
                        <a:rPr lang="pl-PL" sz="2100" dirty="0"/>
                        <a:t>6.09</a:t>
                      </a:r>
                    </a:p>
                  </a:txBody>
                  <a:tcPr marL="68580" marR="68580" marT="34290" marB="34290" anchor="ctr"/>
                </a:tc>
                <a:extLst>
                  <a:ext uri="{0D108BD9-81ED-4DB2-BD59-A6C34878D82A}">
                    <a16:rowId xmlns:a16="http://schemas.microsoft.com/office/drawing/2014/main" val="10004"/>
                  </a:ext>
                </a:extLst>
              </a:tr>
              <a:tr h="593347">
                <a:tc>
                  <a:txBody>
                    <a:bodyPr/>
                    <a:lstStyle/>
                    <a:p>
                      <a:pPr algn="ctr"/>
                      <a:r>
                        <a:rPr lang="pl-PL" sz="2100" dirty="0"/>
                        <a:t>G4 </a:t>
                      </a:r>
                      <a:r>
                        <a:rPr lang="pl-PL" sz="2100" dirty="0" err="1"/>
                        <a:t>caregivers</a:t>
                      </a:r>
                      <a:endParaRPr lang="pl-PL" sz="2100" dirty="0"/>
                    </a:p>
                  </a:txBody>
                  <a:tcPr marL="68580" marR="68580" marT="34290" marB="34290" anchor="ctr"/>
                </a:tc>
                <a:tc>
                  <a:txBody>
                    <a:bodyPr/>
                    <a:lstStyle/>
                    <a:p>
                      <a:pPr algn="ctr"/>
                      <a:r>
                        <a:rPr lang="pl-PL" sz="2100" dirty="0"/>
                        <a:t>19</a:t>
                      </a:r>
                      <a:br>
                        <a:rPr lang="pl-PL" sz="2100" dirty="0"/>
                      </a:br>
                      <a:r>
                        <a:rPr lang="pl-PL" sz="2100" dirty="0"/>
                        <a:t>(82.6%)</a:t>
                      </a:r>
                    </a:p>
                  </a:txBody>
                  <a:tcPr marL="68580" marR="68580" marT="34290" marB="34290" anchor="ctr"/>
                </a:tc>
                <a:tc>
                  <a:txBody>
                    <a:bodyPr/>
                    <a:lstStyle/>
                    <a:p>
                      <a:pPr algn="ctr"/>
                      <a:r>
                        <a:rPr lang="pl-PL" sz="2100" dirty="0"/>
                        <a:t>4</a:t>
                      </a:r>
                      <a:br>
                        <a:rPr lang="pl-PL" sz="2100" dirty="0"/>
                      </a:br>
                      <a:r>
                        <a:rPr lang="pl-PL" sz="2100" dirty="0"/>
                        <a:t>(17.4%)</a:t>
                      </a:r>
                    </a:p>
                  </a:txBody>
                  <a:tcPr marL="68580" marR="68580" marT="34290" marB="34290" anchor="ctr"/>
                </a:tc>
                <a:tc>
                  <a:txBody>
                    <a:bodyPr/>
                    <a:lstStyle/>
                    <a:p>
                      <a:pPr algn="ctr"/>
                      <a:r>
                        <a:rPr lang="pl-PL" sz="2100" dirty="0"/>
                        <a:t>57.74</a:t>
                      </a:r>
                    </a:p>
                  </a:txBody>
                  <a:tcPr marL="68580" marR="68580" marT="34290" marB="34290" anchor="ctr"/>
                </a:tc>
                <a:tc>
                  <a:txBody>
                    <a:bodyPr/>
                    <a:lstStyle/>
                    <a:p>
                      <a:pPr algn="ctr"/>
                      <a:r>
                        <a:rPr lang="pl-PL" sz="2100" dirty="0"/>
                        <a:t>14.02</a:t>
                      </a:r>
                    </a:p>
                  </a:txBody>
                  <a:tcPr marL="68580" marR="68580" marT="34290" marB="34290" anchor="ctr"/>
                </a:tc>
                <a:extLst>
                  <a:ext uri="{0D108BD9-81ED-4DB2-BD59-A6C34878D82A}">
                    <a16:rowId xmlns:a16="http://schemas.microsoft.com/office/drawing/2014/main" val="10005"/>
                  </a:ext>
                </a:extLst>
              </a:tr>
              <a:tr h="771919">
                <a:tc>
                  <a:txBody>
                    <a:bodyPr/>
                    <a:lstStyle/>
                    <a:p>
                      <a:pPr algn="ctr"/>
                      <a:r>
                        <a:rPr lang="pl-PL" sz="2100" dirty="0"/>
                        <a:t>G5 </a:t>
                      </a:r>
                      <a:r>
                        <a:rPr lang="pl-PL" sz="2100" dirty="0" err="1"/>
                        <a:t>control</a:t>
                      </a:r>
                      <a:endParaRPr lang="pl-PL" sz="2100" dirty="0"/>
                    </a:p>
                  </a:txBody>
                  <a:tcPr marL="68580" marR="68580" marT="34290" marB="34290" anchor="ctr"/>
                </a:tc>
                <a:tc>
                  <a:txBody>
                    <a:bodyPr/>
                    <a:lstStyle/>
                    <a:p>
                      <a:pPr algn="ctr"/>
                      <a:r>
                        <a:rPr lang="pl-PL" sz="2100" dirty="0"/>
                        <a:t>46</a:t>
                      </a:r>
                      <a:br>
                        <a:rPr lang="pl-PL" sz="2100" dirty="0"/>
                      </a:br>
                      <a:r>
                        <a:rPr lang="pl-PL" sz="2100" dirty="0"/>
                        <a:t>(75.4%)</a:t>
                      </a:r>
                    </a:p>
                  </a:txBody>
                  <a:tcPr marL="68580" marR="68580" marT="34290" marB="34290" anchor="ctr"/>
                </a:tc>
                <a:tc>
                  <a:txBody>
                    <a:bodyPr/>
                    <a:lstStyle/>
                    <a:p>
                      <a:pPr algn="ctr"/>
                      <a:r>
                        <a:rPr lang="pl-PL" sz="2100" dirty="0"/>
                        <a:t>15</a:t>
                      </a:r>
                      <a:br>
                        <a:rPr lang="pl-PL" sz="2100" dirty="0"/>
                      </a:br>
                      <a:r>
                        <a:rPr lang="pl-PL" sz="2100" dirty="0"/>
                        <a:t>(24.6%)</a:t>
                      </a:r>
                    </a:p>
                  </a:txBody>
                  <a:tcPr marL="68580" marR="68580" marT="34290" marB="34290" anchor="ctr"/>
                </a:tc>
                <a:tc>
                  <a:txBody>
                    <a:bodyPr/>
                    <a:lstStyle/>
                    <a:p>
                      <a:pPr algn="ctr"/>
                      <a:r>
                        <a:rPr lang="pl-PL" sz="2100" dirty="0"/>
                        <a:t>79.13</a:t>
                      </a:r>
                    </a:p>
                  </a:txBody>
                  <a:tcPr marL="68580" marR="68580" marT="34290" marB="34290" anchor="ctr"/>
                </a:tc>
                <a:tc>
                  <a:txBody>
                    <a:bodyPr/>
                    <a:lstStyle/>
                    <a:p>
                      <a:pPr algn="ctr"/>
                      <a:r>
                        <a:rPr lang="pl-PL" sz="2100" dirty="0"/>
                        <a:t>9.04</a:t>
                      </a:r>
                    </a:p>
                  </a:txBody>
                  <a:tcPr marL="68580" marR="68580" marT="34290" marB="34290" anchor="ctr"/>
                </a:tc>
                <a:extLst>
                  <a:ext uri="{0D108BD9-81ED-4DB2-BD59-A6C34878D82A}">
                    <a16:rowId xmlns:a16="http://schemas.microsoft.com/office/drawing/2014/main" val="10006"/>
                  </a:ext>
                </a:extLst>
              </a:tr>
            </a:tbl>
          </a:graphicData>
        </a:graphic>
      </p:graphicFrame>
      <p:pic>
        <p:nvPicPr>
          <p:cNvPr id="5" name="Image 6">
            <a:extLst>
              <a:ext uri="{FF2B5EF4-FFF2-40B4-BE49-F238E27FC236}">
                <a16:creationId xmlns:a16="http://schemas.microsoft.com/office/drawing/2014/main" id="{70640DD3-4BB8-EC49-AE8B-9A11E8290F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786101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r>
              <a:rPr lang="en-US" dirty="0"/>
              <a:t>For this purpose we will present to you a short description of a research project in progress "</a:t>
            </a:r>
            <a:r>
              <a:rPr lang="en-US" dirty="0" err="1"/>
              <a:t>MyLittleSpa</a:t>
            </a:r>
            <a:r>
              <a:rPr lang="en-US" dirty="0"/>
              <a:t>" and the huge experience  of </a:t>
            </a:r>
            <a:r>
              <a:rPr lang="en-US" dirty="0" err="1"/>
              <a:t>Pr</a:t>
            </a:r>
            <a:r>
              <a:rPr lang="en-US" dirty="0"/>
              <a:t> </a:t>
            </a:r>
            <a:r>
              <a:rPr lang="en-US" dirty="0" err="1"/>
              <a:t>Donata</a:t>
            </a:r>
            <a:r>
              <a:rPr lang="en-US" dirty="0"/>
              <a:t> </a:t>
            </a:r>
            <a:r>
              <a:rPr lang="en-US" dirty="0" err="1"/>
              <a:t>Kurpas</a:t>
            </a:r>
            <a:r>
              <a:rPr lang="en-US" dirty="0"/>
              <a:t>.</a:t>
            </a:r>
          </a:p>
          <a:p>
            <a:r>
              <a:rPr lang="en-US" dirty="0"/>
              <a:t>Thus we will share our experiences and </a:t>
            </a:r>
            <a:r>
              <a:rPr lang="en-US" dirty="0" err="1"/>
              <a:t>informatin</a:t>
            </a:r>
            <a:r>
              <a:rPr lang="en-US" dirty="0"/>
              <a:t> to take home to help our ourselves, our patients and the community </a:t>
            </a:r>
            <a:endParaRPr lang="fr-FR" dirty="0"/>
          </a:p>
        </p:txBody>
      </p:sp>
      <p:pic>
        <p:nvPicPr>
          <p:cNvPr id="4" name="Imag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1689042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49152" y="370115"/>
            <a:ext cx="7886700" cy="994172"/>
          </a:xfrm>
        </p:spPr>
        <p:txBody>
          <a:bodyPr/>
          <a:lstStyle/>
          <a:p>
            <a:pPr algn="ctr"/>
            <a:r>
              <a:rPr lang="pl-PL" dirty="0"/>
              <a:t>Level of </a:t>
            </a:r>
            <a:r>
              <a:rPr lang="pl-PL" dirty="0" err="1"/>
              <a:t>education</a:t>
            </a:r>
            <a:endParaRPr lang="pl-PL" dirty="0"/>
          </a:p>
        </p:txBody>
      </p:sp>
      <p:graphicFrame>
        <p:nvGraphicFramePr>
          <p:cNvPr id="4" name="Tabela 3"/>
          <p:cNvGraphicFramePr>
            <a:graphicFrameLocks noGrp="1"/>
          </p:cNvGraphicFramePr>
          <p:nvPr>
            <p:extLst/>
          </p:nvPr>
        </p:nvGraphicFramePr>
        <p:xfrm>
          <a:off x="2136574" y="1366377"/>
          <a:ext cx="7940582" cy="4835693"/>
        </p:xfrm>
        <a:graphic>
          <a:graphicData uri="http://schemas.openxmlformats.org/drawingml/2006/table">
            <a:tbl>
              <a:tblPr firstRow="1" bandRow="1">
                <a:tableStyleId>{5C22544A-7EE6-4342-B048-85BDC9FD1C3A}</a:tableStyleId>
              </a:tblPr>
              <a:tblGrid>
                <a:gridCol w="2442125">
                  <a:extLst>
                    <a:ext uri="{9D8B030D-6E8A-4147-A177-3AD203B41FA5}">
                      <a16:colId xmlns:a16="http://schemas.microsoft.com/office/drawing/2014/main" val="20000"/>
                    </a:ext>
                  </a:extLst>
                </a:gridCol>
                <a:gridCol w="1977515">
                  <a:extLst>
                    <a:ext uri="{9D8B030D-6E8A-4147-A177-3AD203B41FA5}">
                      <a16:colId xmlns:a16="http://schemas.microsoft.com/office/drawing/2014/main" val="20001"/>
                    </a:ext>
                  </a:extLst>
                </a:gridCol>
                <a:gridCol w="1977516">
                  <a:extLst>
                    <a:ext uri="{9D8B030D-6E8A-4147-A177-3AD203B41FA5}">
                      <a16:colId xmlns:a16="http://schemas.microsoft.com/office/drawing/2014/main" val="20002"/>
                    </a:ext>
                  </a:extLst>
                </a:gridCol>
                <a:gridCol w="1543426">
                  <a:extLst>
                    <a:ext uri="{9D8B030D-6E8A-4147-A177-3AD203B41FA5}">
                      <a16:colId xmlns:a16="http://schemas.microsoft.com/office/drawing/2014/main" val="20003"/>
                    </a:ext>
                  </a:extLst>
                </a:gridCol>
              </a:tblGrid>
              <a:tr h="1249407">
                <a:tc>
                  <a:txBody>
                    <a:bodyPr/>
                    <a:lstStyle/>
                    <a:p>
                      <a:pPr algn="ctr"/>
                      <a:endParaRPr lang="pl-PL" dirty="0"/>
                    </a:p>
                  </a:txBody>
                  <a:tcPr marL="68580" marR="68580" marT="34290" marB="34290" anchor="ctr"/>
                </a:tc>
                <a:tc>
                  <a:txBody>
                    <a:bodyPr/>
                    <a:lstStyle/>
                    <a:p>
                      <a:pPr algn="ctr"/>
                      <a:r>
                        <a:rPr lang="pl-PL" sz="2100" dirty="0" err="1"/>
                        <a:t>Low</a:t>
                      </a:r>
                      <a:br>
                        <a:rPr lang="pl-PL" sz="2100" dirty="0"/>
                      </a:br>
                      <a:r>
                        <a:rPr lang="pl-PL" sz="2100" b="0" dirty="0"/>
                        <a:t>(</a:t>
                      </a:r>
                      <a:r>
                        <a:rPr lang="pl-PL" sz="2100" b="0" dirty="0" err="1"/>
                        <a:t>primary</a:t>
                      </a:r>
                      <a:r>
                        <a:rPr lang="pl-PL" sz="2100" b="0" dirty="0"/>
                        <a:t>, junior high</a:t>
                      </a:r>
                      <a:r>
                        <a:rPr lang="pl-PL" sz="2100" b="0" baseline="0" dirty="0"/>
                        <a:t> </a:t>
                      </a:r>
                      <a:r>
                        <a:rPr lang="pl-PL" sz="2100" b="0" baseline="0" dirty="0" err="1"/>
                        <a:t>school</a:t>
                      </a:r>
                      <a:r>
                        <a:rPr lang="pl-PL" sz="2100" b="0" baseline="0" dirty="0"/>
                        <a:t>)</a:t>
                      </a:r>
                      <a:endParaRPr lang="pl-PL" sz="2100" b="0" dirty="0"/>
                    </a:p>
                  </a:txBody>
                  <a:tcPr marL="68580" marR="68580" marT="34290" marB="34290"/>
                </a:tc>
                <a:tc>
                  <a:txBody>
                    <a:bodyPr/>
                    <a:lstStyle/>
                    <a:p>
                      <a:pPr algn="ctr"/>
                      <a:r>
                        <a:rPr lang="pl-PL" sz="2100" dirty="0"/>
                        <a:t>Medium</a:t>
                      </a:r>
                    </a:p>
                    <a:p>
                      <a:pPr algn="ctr"/>
                      <a:r>
                        <a:rPr lang="pl-PL" sz="2100" b="0" dirty="0"/>
                        <a:t>(</a:t>
                      </a:r>
                      <a:r>
                        <a:rPr lang="pl-PL" sz="2100" b="0" dirty="0" err="1"/>
                        <a:t>secondary</a:t>
                      </a:r>
                      <a:r>
                        <a:rPr lang="pl-PL" sz="2100" b="0" dirty="0"/>
                        <a:t> </a:t>
                      </a:r>
                      <a:r>
                        <a:rPr lang="pl-PL" sz="2100" b="0" dirty="0" err="1"/>
                        <a:t>or</a:t>
                      </a:r>
                      <a:r>
                        <a:rPr lang="pl-PL" sz="2100" b="0" dirty="0"/>
                        <a:t>  post-</a:t>
                      </a:r>
                      <a:r>
                        <a:rPr lang="pl-PL" sz="2100" b="0" dirty="0" err="1"/>
                        <a:t>secondary</a:t>
                      </a:r>
                      <a:r>
                        <a:rPr lang="pl-PL" sz="2100" b="0" dirty="0"/>
                        <a:t>)</a:t>
                      </a:r>
                    </a:p>
                  </a:txBody>
                  <a:tcPr marL="68580" marR="68580" marT="34290" marB="34290"/>
                </a:tc>
                <a:tc>
                  <a:txBody>
                    <a:bodyPr/>
                    <a:lstStyle/>
                    <a:p>
                      <a:pPr algn="ctr"/>
                      <a:r>
                        <a:rPr lang="pl-PL" sz="2100" dirty="0"/>
                        <a:t>High</a:t>
                      </a:r>
                      <a:br>
                        <a:rPr lang="pl-PL" sz="2100" dirty="0"/>
                      </a:br>
                      <a:r>
                        <a:rPr lang="pl-PL" sz="2100" b="0" dirty="0"/>
                        <a:t>(</a:t>
                      </a:r>
                      <a:r>
                        <a:rPr lang="pl-PL" sz="2100" b="0" dirty="0" err="1"/>
                        <a:t>higher</a:t>
                      </a:r>
                      <a:r>
                        <a:rPr lang="pl-PL" sz="2100" b="0" dirty="0"/>
                        <a:t>)</a:t>
                      </a:r>
                      <a:endParaRPr lang="pl-PL" sz="2100" dirty="0"/>
                    </a:p>
                  </a:txBody>
                  <a:tcPr marL="68580" marR="68580" marT="34290" marB="34290"/>
                </a:tc>
                <a:extLst>
                  <a:ext uri="{0D108BD9-81ED-4DB2-BD59-A6C34878D82A}">
                    <a16:rowId xmlns:a16="http://schemas.microsoft.com/office/drawing/2014/main" val="10000"/>
                  </a:ext>
                </a:extLst>
              </a:tr>
              <a:tr h="733670">
                <a:tc>
                  <a:txBody>
                    <a:bodyPr/>
                    <a:lstStyle/>
                    <a:p>
                      <a:pPr algn="ctr"/>
                      <a:r>
                        <a:rPr lang="pl-PL" sz="2100" dirty="0"/>
                        <a:t>G1 diet</a:t>
                      </a:r>
                    </a:p>
                  </a:txBody>
                  <a:tcPr marL="68580" marR="68580" marT="34290" marB="34290" anchor="ctr"/>
                </a:tc>
                <a:tc>
                  <a:txBody>
                    <a:bodyPr/>
                    <a:lstStyle/>
                    <a:p>
                      <a:pPr algn="ctr"/>
                      <a:r>
                        <a:rPr lang="pl-PL" sz="2100" dirty="0"/>
                        <a:t>12 (30.0%)</a:t>
                      </a:r>
                    </a:p>
                  </a:txBody>
                  <a:tcPr marL="68580" marR="68580" marT="34290" marB="34290" anchor="ctr"/>
                </a:tc>
                <a:tc>
                  <a:txBody>
                    <a:bodyPr/>
                    <a:lstStyle/>
                    <a:p>
                      <a:pPr algn="ctr"/>
                      <a:r>
                        <a:rPr lang="pl-PL" sz="2100" dirty="0"/>
                        <a:t>21 (52.5%)</a:t>
                      </a:r>
                    </a:p>
                  </a:txBody>
                  <a:tcPr marL="68580" marR="68580" marT="34290" marB="34290" anchor="ctr"/>
                </a:tc>
                <a:tc>
                  <a:txBody>
                    <a:bodyPr/>
                    <a:lstStyle/>
                    <a:p>
                      <a:pPr algn="ctr"/>
                      <a:r>
                        <a:rPr lang="pl-PL" sz="2100" dirty="0"/>
                        <a:t>7 (17.5%)</a:t>
                      </a:r>
                    </a:p>
                  </a:txBody>
                  <a:tcPr marL="68580" marR="68580" marT="34290" marB="34290" anchor="ctr"/>
                </a:tc>
                <a:extLst>
                  <a:ext uri="{0D108BD9-81ED-4DB2-BD59-A6C34878D82A}">
                    <a16:rowId xmlns:a16="http://schemas.microsoft.com/office/drawing/2014/main" val="10001"/>
                  </a:ext>
                </a:extLst>
              </a:tr>
              <a:tr h="733670">
                <a:tc>
                  <a:txBody>
                    <a:bodyPr/>
                    <a:lstStyle/>
                    <a:p>
                      <a:pPr algn="ctr"/>
                      <a:r>
                        <a:rPr lang="pl-PL" sz="2100" dirty="0"/>
                        <a:t>G2 </a:t>
                      </a:r>
                      <a:r>
                        <a:rPr lang="pl-PL" sz="2100" dirty="0" err="1"/>
                        <a:t>physical</a:t>
                      </a:r>
                      <a:r>
                        <a:rPr lang="pl-PL" sz="2100" dirty="0"/>
                        <a:t> </a:t>
                      </a:r>
                      <a:r>
                        <a:rPr lang="pl-PL" sz="2100" dirty="0" err="1"/>
                        <a:t>activity</a:t>
                      </a:r>
                      <a:endParaRPr lang="pl-PL" sz="2100" dirty="0"/>
                    </a:p>
                  </a:txBody>
                  <a:tcPr marL="68580" marR="68580" marT="34290" marB="34290" anchor="ctr"/>
                </a:tc>
                <a:tc>
                  <a:txBody>
                    <a:bodyPr/>
                    <a:lstStyle/>
                    <a:p>
                      <a:pPr algn="ctr"/>
                      <a:r>
                        <a:rPr lang="pl-PL" sz="2100" dirty="0"/>
                        <a:t>18 (42.9%)</a:t>
                      </a:r>
                    </a:p>
                  </a:txBody>
                  <a:tcPr marL="68580" marR="68580" marT="34290" marB="34290" anchor="ctr"/>
                </a:tc>
                <a:tc>
                  <a:txBody>
                    <a:bodyPr/>
                    <a:lstStyle/>
                    <a:p>
                      <a:pPr algn="ctr"/>
                      <a:r>
                        <a:rPr lang="pl-PL" sz="2100" dirty="0"/>
                        <a:t>16 (38.1%)</a:t>
                      </a:r>
                    </a:p>
                  </a:txBody>
                  <a:tcPr marL="68580" marR="68580" marT="34290" marB="34290" anchor="ctr"/>
                </a:tc>
                <a:tc>
                  <a:txBody>
                    <a:bodyPr/>
                    <a:lstStyle/>
                    <a:p>
                      <a:pPr algn="ctr"/>
                      <a:r>
                        <a:rPr lang="pl-PL" sz="2100" dirty="0"/>
                        <a:t>8</a:t>
                      </a:r>
                      <a:r>
                        <a:rPr lang="pl-PL" sz="2100" baseline="0" dirty="0"/>
                        <a:t> (19.0%)</a:t>
                      </a:r>
                      <a:endParaRPr lang="pl-PL" sz="2100" dirty="0"/>
                    </a:p>
                  </a:txBody>
                  <a:tcPr marL="68580" marR="68580" marT="34290" marB="34290" anchor="ctr"/>
                </a:tc>
                <a:extLst>
                  <a:ext uri="{0D108BD9-81ED-4DB2-BD59-A6C34878D82A}">
                    <a16:rowId xmlns:a16="http://schemas.microsoft.com/office/drawing/2014/main" val="10002"/>
                  </a:ext>
                </a:extLst>
              </a:tr>
              <a:tr h="733670">
                <a:tc>
                  <a:txBody>
                    <a:bodyPr/>
                    <a:lstStyle/>
                    <a:p>
                      <a:pPr algn="ctr"/>
                      <a:r>
                        <a:rPr lang="pl-PL" sz="2100" dirty="0"/>
                        <a:t>G3 (G1+G2)</a:t>
                      </a:r>
                    </a:p>
                  </a:txBody>
                  <a:tcPr marL="68580" marR="68580" marT="34290" marB="34290" anchor="ctr"/>
                </a:tc>
                <a:tc>
                  <a:txBody>
                    <a:bodyPr/>
                    <a:lstStyle/>
                    <a:p>
                      <a:pPr algn="ctr"/>
                      <a:r>
                        <a:rPr lang="pl-PL" sz="2100" dirty="0"/>
                        <a:t>16 (35.6%)</a:t>
                      </a:r>
                    </a:p>
                  </a:txBody>
                  <a:tcPr marL="68580" marR="68580" marT="34290" marB="34290" anchor="ctr"/>
                </a:tc>
                <a:tc>
                  <a:txBody>
                    <a:bodyPr/>
                    <a:lstStyle/>
                    <a:p>
                      <a:pPr algn="ctr"/>
                      <a:r>
                        <a:rPr lang="pl-PL" sz="2100" dirty="0"/>
                        <a:t>18 (40.0%)</a:t>
                      </a:r>
                    </a:p>
                  </a:txBody>
                  <a:tcPr marL="68580" marR="68580" marT="34290" marB="34290" anchor="ctr"/>
                </a:tc>
                <a:tc>
                  <a:txBody>
                    <a:bodyPr/>
                    <a:lstStyle/>
                    <a:p>
                      <a:pPr algn="ctr"/>
                      <a:r>
                        <a:rPr lang="pl-PL" sz="2100" dirty="0"/>
                        <a:t>11 (24.4%)</a:t>
                      </a:r>
                    </a:p>
                  </a:txBody>
                  <a:tcPr marL="68580" marR="68580" marT="34290" marB="34290" anchor="ctr"/>
                </a:tc>
                <a:extLst>
                  <a:ext uri="{0D108BD9-81ED-4DB2-BD59-A6C34878D82A}">
                    <a16:rowId xmlns:a16="http://schemas.microsoft.com/office/drawing/2014/main" val="10003"/>
                  </a:ext>
                </a:extLst>
              </a:tr>
              <a:tr h="733670">
                <a:tc>
                  <a:txBody>
                    <a:bodyPr/>
                    <a:lstStyle/>
                    <a:p>
                      <a:pPr algn="ctr"/>
                      <a:r>
                        <a:rPr lang="pl-PL" sz="2100" dirty="0"/>
                        <a:t>G4 </a:t>
                      </a:r>
                      <a:r>
                        <a:rPr lang="pl-PL" sz="2100" dirty="0" err="1"/>
                        <a:t>caregivers</a:t>
                      </a:r>
                      <a:endParaRPr lang="pl-PL" sz="2100" dirty="0"/>
                    </a:p>
                  </a:txBody>
                  <a:tcPr marL="68580" marR="68580" marT="34290" marB="34290" anchor="ctr"/>
                </a:tc>
                <a:tc>
                  <a:txBody>
                    <a:bodyPr/>
                    <a:lstStyle/>
                    <a:p>
                      <a:pPr algn="ctr"/>
                      <a:r>
                        <a:rPr lang="pl-PL" sz="2100" dirty="0"/>
                        <a:t>- </a:t>
                      </a:r>
                    </a:p>
                  </a:txBody>
                  <a:tcPr marL="68580" marR="68580" marT="34290" marB="34290" anchor="ctr"/>
                </a:tc>
                <a:tc>
                  <a:txBody>
                    <a:bodyPr/>
                    <a:lstStyle/>
                    <a:p>
                      <a:pPr algn="ctr"/>
                      <a:r>
                        <a:rPr lang="pl-PL" sz="2100" dirty="0"/>
                        <a:t>13 (59.1%)</a:t>
                      </a:r>
                    </a:p>
                  </a:txBody>
                  <a:tcPr marL="68580" marR="68580" marT="34290" marB="34290" anchor="ctr"/>
                </a:tc>
                <a:tc>
                  <a:txBody>
                    <a:bodyPr/>
                    <a:lstStyle/>
                    <a:p>
                      <a:pPr algn="ctr"/>
                      <a:r>
                        <a:rPr lang="pl-PL" sz="2100" dirty="0"/>
                        <a:t>9 (40.9%)</a:t>
                      </a:r>
                    </a:p>
                  </a:txBody>
                  <a:tcPr marL="68580" marR="68580" marT="34290" marB="34290" anchor="ctr"/>
                </a:tc>
                <a:extLst>
                  <a:ext uri="{0D108BD9-81ED-4DB2-BD59-A6C34878D82A}">
                    <a16:rowId xmlns:a16="http://schemas.microsoft.com/office/drawing/2014/main" val="10004"/>
                  </a:ext>
                </a:extLst>
              </a:tr>
              <a:tr h="651606">
                <a:tc>
                  <a:txBody>
                    <a:bodyPr/>
                    <a:lstStyle/>
                    <a:p>
                      <a:pPr algn="ctr"/>
                      <a:r>
                        <a:rPr lang="pl-PL" sz="2100" dirty="0"/>
                        <a:t>G5 </a:t>
                      </a:r>
                      <a:r>
                        <a:rPr lang="pl-PL" sz="2100" dirty="0" err="1"/>
                        <a:t>control</a:t>
                      </a:r>
                      <a:endParaRPr lang="pl-PL" sz="2100" dirty="0"/>
                    </a:p>
                  </a:txBody>
                  <a:tcPr marL="68580" marR="68580" marT="34290" marB="34290" anchor="ctr"/>
                </a:tc>
                <a:tc>
                  <a:txBody>
                    <a:bodyPr/>
                    <a:lstStyle/>
                    <a:p>
                      <a:pPr algn="ctr"/>
                      <a:r>
                        <a:rPr lang="pl-PL" sz="2100" dirty="0"/>
                        <a:t>32 (53.3%)</a:t>
                      </a:r>
                    </a:p>
                  </a:txBody>
                  <a:tcPr marL="68580" marR="68580" marT="34290" marB="34290" anchor="ctr"/>
                </a:tc>
                <a:tc>
                  <a:txBody>
                    <a:bodyPr/>
                    <a:lstStyle/>
                    <a:p>
                      <a:pPr algn="ctr"/>
                      <a:r>
                        <a:rPr lang="pl-PL" sz="2100" dirty="0"/>
                        <a:t>23 (38.3%)</a:t>
                      </a:r>
                    </a:p>
                  </a:txBody>
                  <a:tcPr marL="68580" marR="68580" marT="34290" marB="34290" anchor="ctr"/>
                </a:tc>
                <a:tc>
                  <a:txBody>
                    <a:bodyPr/>
                    <a:lstStyle/>
                    <a:p>
                      <a:pPr algn="ctr"/>
                      <a:r>
                        <a:rPr lang="pl-PL" sz="2100" dirty="0"/>
                        <a:t>5 (8.3%)</a:t>
                      </a:r>
                    </a:p>
                  </a:txBody>
                  <a:tcPr marL="68580" marR="68580" marT="34290" marB="34290" anchor="ctr"/>
                </a:tc>
                <a:extLst>
                  <a:ext uri="{0D108BD9-81ED-4DB2-BD59-A6C34878D82A}">
                    <a16:rowId xmlns:a16="http://schemas.microsoft.com/office/drawing/2014/main" val="10005"/>
                  </a:ext>
                </a:extLst>
              </a:tr>
            </a:tbl>
          </a:graphicData>
        </a:graphic>
      </p:graphicFrame>
      <p:pic>
        <p:nvPicPr>
          <p:cNvPr id="5" name="Image 6">
            <a:extLst>
              <a:ext uri="{FF2B5EF4-FFF2-40B4-BE49-F238E27FC236}">
                <a16:creationId xmlns:a16="http://schemas.microsoft.com/office/drawing/2014/main" id="{D359FEF8-F2C3-C94A-B894-0900C620FB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3301142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49152" y="370115"/>
            <a:ext cx="7886700" cy="994172"/>
          </a:xfrm>
        </p:spPr>
        <p:txBody>
          <a:bodyPr/>
          <a:lstStyle/>
          <a:p>
            <a:pPr algn="ctr"/>
            <a:r>
              <a:rPr lang="pl-PL" dirty="0" err="1"/>
              <a:t>Martial</a:t>
            </a:r>
            <a:r>
              <a:rPr lang="pl-PL" dirty="0"/>
              <a:t> status</a:t>
            </a:r>
          </a:p>
        </p:txBody>
      </p:sp>
      <p:graphicFrame>
        <p:nvGraphicFramePr>
          <p:cNvPr id="4" name="Tabela 3"/>
          <p:cNvGraphicFramePr>
            <a:graphicFrameLocks noGrp="1"/>
          </p:cNvGraphicFramePr>
          <p:nvPr>
            <p:extLst/>
          </p:nvPr>
        </p:nvGraphicFramePr>
        <p:xfrm>
          <a:off x="2136575" y="1366377"/>
          <a:ext cx="7940583" cy="4889626"/>
        </p:xfrm>
        <a:graphic>
          <a:graphicData uri="http://schemas.openxmlformats.org/drawingml/2006/table">
            <a:tbl>
              <a:tblPr firstRow="1" bandRow="1">
                <a:tableStyleId>{5C22544A-7EE6-4342-B048-85BDC9FD1C3A}</a:tableStyleId>
              </a:tblPr>
              <a:tblGrid>
                <a:gridCol w="1955203">
                  <a:extLst>
                    <a:ext uri="{9D8B030D-6E8A-4147-A177-3AD203B41FA5}">
                      <a16:colId xmlns:a16="http://schemas.microsoft.com/office/drawing/2014/main" val="20000"/>
                    </a:ext>
                  </a:extLst>
                </a:gridCol>
                <a:gridCol w="1583229">
                  <a:extLst>
                    <a:ext uri="{9D8B030D-6E8A-4147-A177-3AD203B41FA5}">
                      <a16:colId xmlns:a16="http://schemas.microsoft.com/office/drawing/2014/main" val="20001"/>
                    </a:ext>
                  </a:extLst>
                </a:gridCol>
                <a:gridCol w="1508226">
                  <a:extLst>
                    <a:ext uri="{9D8B030D-6E8A-4147-A177-3AD203B41FA5}">
                      <a16:colId xmlns:a16="http://schemas.microsoft.com/office/drawing/2014/main" val="20002"/>
                    </a:ext>
                  </a:extLst>
                </a:gridCol>
                <a:gridCol w="1559504">
                  <a:extLst>
                    <a:ext uri="{9D8B030D-6E8A-4147-A177-3AD203B41FA5}">
                      <a16:colId xmlns:a16="http://schemas.microsoft.com/office/drawing/2014/main" val="20003"/>
                    </a:ext>
                  </a:extLst>
                </a:gridCol>
                <a:gridCol w="1334421">
                  <a:extLst>
                    <a:ext uri="{9D8B030D-6E8A-4147-A177-3AD203B41FA5}">
                      <a16:colId xmlns:a16="http://schemas.microsoft.com/office/drawing/2014/main" val="20004"/>
                    </a:ext>
                  </a:extLst>
                </a:gridCol>
              </a:tblGrid>
              <a:tr h="1249407">
                <a:tc>
                  <a:txBody>
                    <a:bodyPr/>
                    <a:lstStyle/>
                    <a:p>
                      <a:pPr algn="ctr"/>
                      <a:endParaRPr lang="pl-PL" dirty="0"/>
                    </a:p>
                  </a:txBody>
                  <a:tcPr marL="68580" marR="68580" marT="34290" marB="34290" anchor="ctr"/>
                </a:tc>
                <a:tc>
                  <a:txBody>
                    <a:bodyPr/>
                    <a:lstStyle/>
                    <a:p>
                      <a:pPr algn="ctr"/>
                      <a:br>
                        <a:rPr lang="pl-PL" sz="2100" b="1" dirty="0"/>
                      </a:br>
                      <a:r>
                        <a:rPr lang="pl-PL" sz="2100" b="1" dirty="0"/>
                        <a:t>single</a:t>
                      </a:r>
                    </a:p>
                  </a:txBody>
                  <a:tcPr marL="68580" marR="68580" marT="34290" marB="34290"/>
                </a:tc>
                <a:tc>
                  <a:txBody>
                    <a:bodyPr/>
                    <a:lstStyle/>
                    <a:p>
                      <a:pPr algn="ctr"/>
                      <a:br>
                        <a:rPr lang="pl-PL" sz="2100" b="1" dirty="0"/>
                      </a:br>
                      <a:r>
                        <a:rPr lang="pl-PL" sz="2100" b="1" dirty="0" err="1"/>
                        <a:t>married</a:t>
                      </a:r>
                      <a:endParaRPr lang="pl-PL" sz="2100" b="1" dirty="0"/>
                    </a:p>
                  </a:txBody>
                  <a:tcPr marL="68580" marR="68580" marT="34290" marB="34290"/>
                </a:tc>
                <a:tc>
                  <a:txBody>
                    <a:bodyPr/>
                    <a:lstStyle/>
                    <a:p>
                      <a:pPr algn="ctr"/>
                      <a:br>
                        <a:rPr lang="pl-PL" sz="2100" b="1" dirty="0"/>
                      </a:br>
                      <a:r>
                        <a:rPr lang="pl-PL" sz="2100" b="1" dirty="0" err="1"/>
                        <a:t>widow</a:t>
                      </a:r>
                      <a:br>
                        <a:rPr lang="pl-PL" sz="2100" b="1" dirty="0"/>
                      </a:br>
                      <a:r>
                        <a:rPr lang="pl-PL" sz="2100" b="1" dirty="0"/>
                        <a:t>/</a:t>
                      </a:r>
                      <a:r>
                        <a:rPr lang="pl-PL" sz="2100" b="1" dirty="0" err="1"/>
                        <a:t>widower</a:t>
                      </a:r>
                      <a:endParaRPr lang="pl-PL" sz="2100" b="1" dirty="0"/>
                    </a:p>
                  </a:txBody>
                  <a:tcPr marL="68580" marR="68580" marT="34290" marB="34290"/>
                </a:tc>
                <a:tc>
                  <a:txBody>
                    <a:bodyPr/>
                    <a:lstStyle/>
                    <a:p>
                      <a:pPr algn="ctr"/>
                      <a:br>
                        <a:rPr lang="pl-PL" sz="2100" b="1" dirty="0"/>
                      </a:br>
                      <a:r>
                        <a:rPr lang="pl-PL" sz="2100" b="1" dirty="0" err="1"/>
                        <a:t>divorced</a:t>
                      </a:r>
                      <a:endParaRPr lang="pl-PL" sz="2100" b="1" dirty="0"/>
                    </a:p>
                  </a:txBody>
                  <a:tcPr marL="68580" marR="68580" marT="34290" marB="34290"/>
                </a:tc>
                <a:extLst>
                  <a:ext uri="{0D108BD9-81ED-4DB2-BD59-A6C34878D82A}">
                    <a16:rowId xmlns:a16="http://schemas.microsoft.com/office/drawing/2014/main" val="10000"/>
                  </a:ext>
                </a:extLst>
              </a:tr>
              <a:tr h="733670">
                <a:tc>
                  <a:txBody>
                    <a:bodyPr/>
                    <a:lstStyle/>
                    <a:p>
                      <a:pPr algn="ctr"/>
                      <a:r>
                        <a:rPr lang="pl-PL" sz="2100" dirty="0"/>
                        <a:t>G1 diet</a:t>
                      </a:r>
                    </a:p>
                  </a:txBody>
                  <a:tcPr marL="68580" marR="68580" marT="34290" marB="34290" anchor="ctr"/>
                </a:tc>
                <a:tc>
                  <a:txBody>
                    <a:bodyPr/>
                    <a:lstStyle/>
                    <a:p>
                      <a:pPr algn="ctr"/>
                      <a:r>
                        <a:rPr lang="pl-PL" sz="2100" dirty="0"/>
                        <a:t>3 (7.5%)</a:t>
                      </a:r>
                    </a:p>
                  </a:txBody>
                  <a:tcPr marL="68580" marR="68580" marT="34290" marB="34290" anchor="ctr"/>
                </a:tc>
                <a:tc>
                  <a:txBody>
                    <a:bodyPr/>
                    <a:lstStyle/>
                    <a:p>
                      <a:pPr algn="ctr"/>
                      <a:r>
                        <a:rPr lang="pl-PL" sz="2100" dirty="0"/>
                        <a:t>26 (65.0%)</a:t>
                      </a:r>
                    </a:p>
                  </a:txBody>
                  <a:tcPr marL="68580" marR="68580" marT="34290" marB="34290" anchor="ctr"/>
                </a:tc>
                <a:tc>
                  <a:txBody>
                    <a:bodyPr/>
                    <a:lstStyle/>
                    <a:p>
                      <a:pPr algn="ctr"/>
                      <a:r>
                        <a:rPr lang="pl-PL" sz="2100" dirty="0"/>
                        <a:t>11 (27.5%)</a:t>
                      </a:r>
                    </a:p>
                  </a:txBody>
                  <a:tcPr marL="68580" marR="68580" marT="34290" marB="34290" anchor="ctr"/>
                </a:tc>
                <a:tc>
                  <a:txBody>
                    <a:bodyPr/>
                    <a:lstStyle/>
                    <a:p>
                      <a:pPr algn="ctr"/>
                      <a:r>
                        <a:rPr lang="pl-PL" sz="2100" dirty="0"/>
                        <a:t>-</a:t>
                      </a:r>
                    </a:p>
                  </a:txBody>
                  <a:tcPr marL="68580" marR="68580" marT="34290" marB="34290" anchor="ctr"/>
                </a:tc>
                <a:extLst>
                  <a:ext uri="{0D108BD9-81ED-4DB2-BD59-A6C34878D82A}">
                    <a16:rowId xmlns:a16="http://schemas.microsoft.com/office/drawing/2014/main" val="10001"/>
                  </a:ext>
                </a:extLst>
              </a:tr>
              <a:tr h="733670">
                <a:tc>
                  <a:txBody>
                    <a:bodyPr/>
                    <a:lstStyle/>
                    <a:p>
                      <a:pPr algn="ctr"/>
                      <a:r>
                        <a:rPr lang="pl-PL" sz="2100" dirty="0"/>
                        <a:t>G2 </a:t>
                      </a:r>
                      <a:r>
                        <a:rPr lang="pl-PL" sz="2100" dirty="0" err="1"/>
                        <a:t>physical</a:t>
                      </a:r>
                      <a:r>
                        <a:rPr lang="pl-PL" sz="2100" dirty="0"/>
                        <a:t> </a:t>
                      </a:r>
                      <a:r>
                        <a:rPr lang="pl-PL" sz="2100" dirty="0" err="1"/>
                        <a:t>activity</a:t>
                      </a:r>
                      <a:endParaRPr lang="pl-PL" sz="2100" dirty="0"/>
                    </a:p>
                  </a:txBody>
                  <a:tcPr marL="68580" marR="68580" marT="34290" marB="34290" anchor="ctr"/>
                </a:tc>
                <a:tc>
                  <a:txBody>
                    <a:bodyPr/>
                    <a:lstStyle/>
                    <a:p>
                      <a:pPr algn="ctr"/>
                      <a:r>
                        <a:rPr lang="pl-PL" sz="2100" dirty="0"/>
                        <a:t> 3</a:t>
                      </a:r>
                      <a:r>
                        <a:rPr lang="pl-PL" sz="2100" baseline="0" dirty="0"/>
                        <a:t> (7.1</a:t>
                      </a:r>
                      <a:r>
                        <a:rPr lang="pl-PL" sz="2100" dirty="0"/>
                        <a:t>%)</a:t>
                      </a:r>
                    </a:p>
                  </a:txBody>
                  <a:tcPr marL="68580" marR="68580" marT="34290" marB="34290" anchor="ctr"/>
                </a:tc>
                <a:tc>
                  <a:txBody>
                    <a:bodyPr/>
                    <a:lstStyle/>
                    <a:p>
                      <a:pPr algn="ctr"/>
                      <a:r>
                        <a:rPr lang="pl-PL" sz="2100" dirty="0"/>
                        <a:t>29 (69.0%)</a:t>
                      </a:r>
                    </a:p>
                  </a:txBody>
                  <a:tcPr marL="68580" marR="68580" marT="34290" marB="34290" anchor="ctr"/>
                </a:tc>
                <a:tc>
                  <a:txBody>
                    <a:bodyPr/>
                    <a:lstStyle/>
                    <a:p>
                      <a:pPr algn="ctr"/>
                      <a:r>
                        <a:rPr lang="pl-PL" sz="2100" dirty="0"/>
                        <a:t>9 (21.4%)</a:t>
                      </a:r>
                    </a:p>
                  </a:txBody>
                  <a:tcPr marL="68580" marR="68580" marT="34290" marB="34290" anchor="ctr"/>
                </a:tc>
                <a:tc>
                  <a:txBody>
                    <a:bodyPr/>
                    <a:lstStyle/>
                    <a:p>
                      <a:pPr algn="ctr"/>
                      <a:r>
                        <a:rPr lang="pl-PL" sz="2100" dirty="0"/>
                        <a:t>1 (2.4%)</a:t>
                      </a:r>
                    </a:p>
                  </a:txBody>
                  <a:tcPr marL="68580" marR="68580" marT="34290" marB="34290" anchor="ctr"/>
                </a:tc>
                <a:extLst>
                  <a:ext uri="{0D108BD9-81ED-4DB2-BD59-A6C34878D82A}">
                    <a16:rowId xmlns:a16="http://schemas.microsoft.com/office/drawing/2014/main" val="10002"/>
                  </a:ext>
                </a:extLst>
              </a:tr>
              <a:tr h="787603">
                <a:tc>
                  <a:txBody>
                    <a:bodyPr/>
                    <a:lstStyle/>
                    <a:p>
                      <a:pPr algn="ctr"/>
                      <a:r>
                        <a:rPr lang="pl-PL" sz="2100" dirty="0"/>
                        <a:t>G3 (G1+G2)</a:t>
                      </a:r>
                    </a:p>
                  </a:txBody>
                  <a:tcPr marL="68580" marR="68580" marT="34290" marB="34290" anchor="ctr"/>
                </a:tc>
                <a:tc>
                  <a:txBody>
                    <a:bodyPr/>
                    <a:lstStyle/>
                    <a:p>
                      <a:pPr algn="ctr"/>
                      <a:r>
                        <a:rPr lang="pl-PL" sz="2100" dirty="0"/>
                        <a:t>3 (6.7%)</a:t>
                      </a:r>
                    </a:p>
                  </a:txBody>
                  <a:tcPr marL="68580" marR="68580" marT="34290" marB="34290" anchor="ctr"/>
                </a:tc>
                <a:tc>
                  <a:txBody>
                    <a:bodyPr/>
                    <a:lstStyle/>
                    <a:p>
                      <a:pPr algn="ctr"/>
                      <a:r>
                        <a:rPr lang="pl-PL" sz="2100" dirty="0"/>
                        <a:t>27 (60.0%)</a:t>
                      </a:r>
                    </a:p>
                  </a:txBody>
                  <a:tcPr marL="68580" marR="68580" marT="34290" marB="34290" anchor="ctr"/>
                </a:tc>
                <a:tc>
                  <a:txBody>
                    <a:bodyPr/>
                    <a:lstStyle/>
                    <a:p>
                      <a:pPr algn="ctr"/>
                      <a:r>
                        <a:rPr lang="pl-PL" sz="2100" dirty="0"/>
                        <a:t>14 (31.1)</a:t>
                      </a:r>
                    </a:p>
                  </a:txBody>
                  <a:tcPr marL="68580" marR="68580" marT="34290" marB="34290" anchor="ctr"/>
                </a:tc>
                <a:tc>
                  <a:txBody>
                    <a:bodyPr/>
                    <a:lstStyle/>
                    <a:p>
                      <a:pPr algn="ctr"/>
                      <a:r>
                        <a:rPr lang="pl-PL" sz="2100" dirty="0"/>
                        <a:t>1 (2.2%)</a:t>
                      </a:r>
                    </a:p>
                  </a:txBody>
                  <a:tcPr marL="68580" marR="68580" marT="34290" marB="34290" anchor="ctr"/>
                </a:tc>
                <a:extLst>
                  <a:ext uri="{0D108BD9-81ED-4DB2-BD59-A6C34878D82A}">
                    <a16:rowId xmlns:a16="http://schemas.microsoft.com/office/drawing/2014/main" val="10003"/>
                  </a:ext>
                </a:extLst>
              </a:tr>
              <a:tr h="733670">
                <a:tc>
                  <a:txBody>
                    <a:bodyPr/>
                    <a:lstStyle/>
                    <a:p>
                      <a:pPr algn="ctr"/>
                      <a:r>
                        <a:rPr lang="pl-PL" sz="2100" dirty="0"/>
                        <a:t>G4 </a:t>
                      </a:r>
                      <a:r>
                        <a:rPr lang="pl-PL" sz="2100" dirty="0" err="1"/>
                        <a:t>caregivers</a:t>
                      </a:r>
                      <a:endParaRPr lang="pl-PL" sz="2100" dirty="0"/>
                    </a:p>
                  </a:txBody>
                  <a:tcPr marL="68580" marR="68580" marT="34290" marB="34290" anchor="ctr"/>
                </a:tc>
                <a:tc>
                  <a:txBody>
                    <a:bodyPr/>
                    <a:lstStyle/>
                    <a:p>
                      <a:pPr algn="ctr"/>
                      <a:r>
                        <a:rPr lang="pl-PL" sz="2100" dirty="0"/>
                        <a:t>3 (13.0%)</a:t>
                      </a:r>
                    </a:p>
                  </a:txBody>
                  <a:tcPr marL="68580" marR="68580" marT="34290" marB="34290" anchor="ctr"/>
                </a:tc>
                <a:tc>
                  <a:txBody>
                    <a:bodyPr/>
                    <a:lstStyle/>
                    <a:p>
                      <a:pPr algn="ctr"/>
                      <a:r>
                        <a:rPr lang="pl-PL" sz="2100" dirty="0"/>
                        <a:t>16 (69.6%)</a:t>
                      </a:r>
                    </a:p>
                  </a:txBody>
                  <a:tcPr marL="68580" marR="68580" marT="34290" marB="34290" anchor="ctr"/>
                </a:tc>
                <a:tc>
                  <a:txBody>
                    <a:bodyPr/>
                    <a:lstStyle/>
                    <a:p>
                      <a:pPr algn="ctr"/>
                      <a:r>
                        <a:rPr lang="pl-PL" sz="2100" dirty="0"/>
                        <a:t>2 (8.7%)</a:t>
                      </a:r>
                    </a:p>
                  </a:txBody>
                  <a:tcPr marL="68580" marR="68580" marT="34290" marB="34290" anchor="ctr"/>
                </a:tc>
                <a:tc>
                  <a:txBody>
                    <a:bodyPr/>
                    <a:lstStyle/>
                    <a:p>
                      <a:pPr algn="ctr"/>
                      <a:r>
                        <a:rPr lang="pl-PL" sz="2100" dirty="0"/>
                        <a:t>2 (8.7%)</a:t>
                      </a:r>
                    </a:p>
                  </a:txBody>
                  <a:tcPr marL="68580" marR="68580" marT="34290" marB="34290" anchor="ctr"/>
                </a:tc>
                <a:extLst>
                  <a:ext uri="{0D108BD9-81ED-4DB2-BD59-A6C34878D82A}">
                    <a16:rowId xmlns:a16="http://schemas.microsoft.com/office/drawing/2014/main" val="10004"/>
                  </a:ext>
                </a:extLst>
              </a:tr>
              <a:tr h="651606">
                <a:tc>
                  <a:txBody>
                    <a:bodyPr/>
                    <a:lstStyle/>
                    <a:p>
                      <a:pPr algn="ctr"/>
                      <a:r>
                        <a:rPr lang="pl-PL" sz="2100" dirty="0"/>
                        <a:t>G5 </a:t>
                      </a:r>
                      <a:r>
                        <a:rPr lang="pl-PL" sz="2100" dirty="0" err="1"/>
                        <a:t>control</a:t>
                      </a:r>
                      <a:endParaRPr lang="pl-PL" sz="2100" dirty="0"/>
                    </a:p>
                  </a:txBody>
                  <a:tcPr marL="68580" marR="68580" marT="34290" marB="34290" anchor="ctr"/>
                </a:tc>
                <a:tc>
                  <a:txBody>
                    <a:bodyPr/>
                    <a:lstStyle/>
                    <a:p>
                      <a:pPr algn="ctr"/>
                      <a:r>
                        <a:rPr lang="pl-PL" sz="2100" dirty="0"/>
                        <a:t>6 (9.8%)</a:t>
                      </a:r>
                    </a:p>
                  </a:txBody>
                  <a:tcPr marL="68580" marR="68580" marT="34290" marB="34290" anchor="ctr"/>
                </a:tc>
                <a:tc>
                  <a:txBody>
                    <a:bodyPr/>
                    <a:lstStyle/>
                    <a:p>
                      <a:pPr algn="ctr"/>
                      <a:r>
                        <a:rPr lang="pl-PL" sz="2100" dirty="0"/>
                        <a:t>16 (26.2%)</a:t>
                      </a:r>
                    </a:p>
                  </a:txBody>
                  <a:tcPr marL="68580" marR="68580" marT="34290" marB="34290" anchor="ctr"/>
                </a:tc>
                <a:tc>
                  <a:txBody>
                    <a:bodyPr/>
                    <a:lstStyle/>
                    <a:p>
                      <a:pPr algn="ctr"/>
                      <a:r>
                        <a:rPr lang="pl-PL" sz="2100" dirty="0"/>
                        <a:t>36 (59.0%)</a:t>
                      </a:r>
                    </a:p>
                  </a:txBody>
                  <a:tcPr marL="68580" marR="68580" marT="34290" marB="34290" anchor="ctr"/>
                </a:tc>
                <a:tc>
                  <a:txBody>
                    <a:bodyPr/>
                    <a:lstStyle/>
                    <a:p>
                      <a:pPr algn="ctr"/>
                      <a:r>
                        <a:rPr lang="pl-PL" sz="2100" dirty="0"/>
                        <a:t>3</a:t>
                      </a:r>
                      <a:r>
                        <a:rPr lang="pl-PL" sz="2100" baseline="0" dirty="0"/>
                        <a:t> (4.9%)</a:t>
                      </a:r>
                      <a:endParaRPr lang="pl-PL" sz="2100" dirty="0"/>
                    </a:p>
                  </a:txBody>
                  <a:tcPr marL="68580" marR="68580" marT="34290" marB="34290" anchor="ctr"/>
                </a:tc>
                <a:extLst>
                  <a:ext uri="{0D108BD9-81ED-4DB2-BD59-A6C34878D82A}">
                    <a16:rowId xmlns:a16="http://schemas.microsoft.com/office/drawing/2014/main" val="10005"/>
                  </a:ext>
                </a:extLst>
              </a:tr>
            </a:tbl>
          </a:graphicData>
        </a:graphic>
      </p:graphicFrame>
      <p:pic>
        <p:nvPicPr>
          <p:cNvPr id="5" name="Image 6">
            <a:extLst>
              <a:ext uri="{FF2B5EF4-FFF2-40B4-BE49-F238E27FC236}">
                <a16:creationId xmlns:a16="http://schemas.microsoft.com/office/drawing/2014/main" id="{E34958C4-9EFA-3E44-96AE-624C2937CD3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1516452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49152" y="370115"/>
            <a:ext cx="7886700" cy="994172"/>
          </a:xfrm>
        </p:spPr>
        <p:txBody>
          <a:bodyPr/>
          <a:lstStyle/>
          <a:p>
            <a:pPr algn="ctr"/>
            <a:r>
              <a:rPr lang="pl-PL" dirty="0"/>
              <a:t>Place of </a:t>
            </a:r>
            <a:r>
              <a:rPr lang="pl-PL" dirty="0" err="1"/>
              <a:t>residence</a:t>
            </a:r>
            <a:endParaRPr lang="pl-PL" dirty="0"/>
          </a:p>
        </p:txBody>
      </p:sp>
      <p:graphicFrame>
        <p:nvGraphicFramePr>
          <p:cNvPr id="4" name="Tabela 3"/>
          <p:cNvGraphicFramePr>
            <a:graphicFrameLocks noGrp="1"/>
          </p:cNvGraphicFramePr>
          <p:nvPr>
            <p:extLst/>
          </p:nvPr>
        </p:nvGraphicFramePr>
        <p:xfrm>
          <a:off x="2136575" y="1366377"/>
          <a:ext cx="7940583" cy="4889626"/>
        </p:xfrm>
        <a:graphic>
          <a:graphicData uri="http://schemas.openxmlformats.org/drawingml/2006/table">
            <a:tbl>
              <a:tblPr firstRow="1" bandRow="1">
                <a:tableStyleId>{5C22544A-7EE6-4342-B048-85BDC9FD1C3A}</a:tableStyleId>
              </a:tblPr>
              <a:tblGrid>
                <a:gridCol w="1955203">
                  <a:extLst>
                    <a:ext uri="{9D8B030D-6E8A-4147-A177-3AD203B41FA5}">
                      <a16:colId xmlns:a16="http://schemas.microsoft.com/office/drawing/2014/main" val="20000"/>
                    </a:ext>
                  </a:extLst>
                </a:gridCol>
                <a:gridCol w="1499796">
                  <a:extLst>
                    <a:ext uri="{9D8B030D-6E8A-4147-A177-3AD203B41FA5}">
                      <a16:colId xmlns:a16="http://schemas.microsoft.com/office/drawing/2014/main" val="20001"/>
                    </a:ext>
                  </a:extLst>
                </a:gridCol>
                <a:gridCol w="1527349">
                  <a:extLst>
                    <a:ext uri="{9D8B030D-6E8A-4147-A177-3AD203B41FA5}">
                      <a16:colId xmlns:a16="http://schemas.microsoft.com/office/drawing/2014/main" val="20002"/>
                    </a:ext>
                  </a:extLst>
                </a:gridCol>
                <a:gridCol w="1463040">
                  <a:extLst>
                    <a:ext uri="{9D8B030D-6E8A-4147-A177-3AD203B41FA5}">
                      <a16:colId xmlns:a16="http://schemas.microsoft.com/office/drawing/2014/main" val="20003"/>
                    </a:ext>
                  </a:extLst>
                </a:gridCol>
                <a:gridCol w="1495195">
                  <a:extLst>
                    <a:ext uri="{9D8B030D-6E8A-4147-A177-3AD203B41FA5}">
                      <a16:colId xmlns:a16="http://schemas.microsoft.com/office/drawing/2014/main" val="20004"/>
                    </a:ext>
                  </a:extLst>
                </a:gridCol>
              </a:tblGrid>
              <a:tr h="1249407">
                <a:tc>
                  <a:txBody>
                    <a:bodyPr/>
                    <a:lstStyle/>
                    <a:p>
                      <a:pPr algn="ctr"/>
                      <a:endParaRPr lang="pl-PL" dirty="0"/>
                    </a:p>
                  </a:txBody>
                  <a:tcPr marL="68580" marR="68580" marT="34290" marB="34290" anchor="ctr"/>
                </a:tc>
                <a:tc>
                  <a:txBody>
                    <a:bodyPr/>
                    <a:lstStyle/>
                    <a:p>
                      <a:pPr algn="ctr"/>
                      <a:br>
                        <a:rPr lang="pl-PL" sz="2100" b="1" dirty="0"/>
                      </a:br>
                      <a:r>
                        <a:rPr lang="pl-PL" sz="2100" b="1" dirty="0"/>
                        <a:t>big</a:t>
                      </a:r>
                      <a:br>
                        <a:rPr lang="pl-PL" sz="2100" b="1" dirty="0"/>
                      </a:br>
                      <a:r>
                        <a:rPr lang="pl-PL" sz="2100" b="1" dirty="0" err="1"/>
                        <a:t>city</a:t>
                      </a:r>
                      <a:endParaRPr lang="pl-PL" sz="2100" b="1" dirty="0"/>
                    </a:p>
                  </a:txBody>
                  <a:tcPr marL="68580" marR="68580" marT="34290" marB="34290"/>
                </a:tc>
                <a:tc>
                  <a:txBody>
                    <a:bodyPr/>
                    <a:lstStyle/>
                    <a:p>
                      <a:pPr algn="ctr"/>
                      <a:br>
                        <a:rPr lang="pl-PL" sz="2100" b="1" dirty="0"/>
                      </a:br>
                      <a:r>
                        <a:rPr lang="pl-PL" sz="2100" b="1" dirty="0" err="1"/>
                        <a:t>average</a:t>
                      </a:r>
                      <a:r>
                        <a:rPr lang="pl-PL" sz="2100" b="1" baseline="0" dirty="0"/>
                        <a:t> </a:t>
                      </a:r>
                      <a:r>
                        <a:rPr lang="pl-PL" sz="2100" b="1" baseline="0" dirty="0" err="1"/>
                        <a:t>city</a:t>
                      </a:r>
                      <a:endParaRPr lang="pl-PL" sz="2100" b="1" dirty="0"/>
                    </a:p>
                  </a:txBody>
                  <a:tcPr marL="68580" marR="68580" marT="34290" marB="34290"/>
                </a:tc>
                <a:tc>
                  <a:txBody>
                    <a:bodyPr/>
                    <a:lstStyle/>
                    <a:p>
                      <a:pPr algn="ctr"/>
                      <a:br>
                        <a:rPr lang="pl-PL" sz="2100" b="1" dirty="0"/>
                      </a:br>
                      <a:r>
                        <a:rPr lang="pl-PL" sz="2100" b="1" dirty="0"/>
                        <a:t>small</a:t>
                      </a:r>
                      <a:br>
                        <a:rPr lang="pl-PL" sz="2100" b="1" dirty="0"/>
                      </a:br>
                      <a:r>
                        <a:rPr lang="pl-PL" sz="2100" b="1" dirty="0" err="1"/>
                        <a:t>city</a:t>
                      </a:r>
                      <a:endParaRPr lang="pl-PL" sz="2100" b="1" dirty="0"/>
                    </a:p>
                  </a:txBody>
                  <a:tcPr marL="68580" marR="68580" marT="34290" marB="34290"/>
                </a:tc>
                <a:tc>
                  <a:txBody>
                    <a:bodyPr/>
                    <a:lstStyle/>
                    <a:p>
                      <a:pPr algn="ctr"/>
                      <a:br>
                        <a:rPr lang="pl-PL" sz="2100" b="1" dirty="0"/>
                      </a:br>
                      <a:r>
                        <a:rPr lang="pl-PL" sz="2100" b="1" dirty="0" err="1"/>
                        <a:t>village</a:t>
                      </a:r>
                      <a:endParaRPr lang="pl-PL" sz="2100" b="1" dirty="0"/>
                    </a:p>
                  </a:txBody>
                  <a:tcPr marL="68580" marR="68580" marT="34290" marB="34290"/>
                </a:tc>
                <a:extLst>
                  <a:ext uri="{0D108BD9-81ED-4DB2-BD59-A6C34878D82A}">
                    <a16:rowId xmlns:a16="http://schemas.microsoft.com/office/drawing/2014/main" val="10000"/>
                  </a:ext>
                </a:extLst>
              </a:tr>
              <a:tr h="733670">
                <a:tc>
                  <a:txBody>
                    <a:bodyPr/>
                    <a:lstStyle/>
                    <a:p>
                      <a:pPr algn="ctr"/>
                      <a:r>
                        <a:rPr lang="pl-PL" sz="2100" dirty="0"/>
                        <a:t>G1 diet</a:t>
                      </a:r>
                    </a:p>
                  </a:txBody>
                  <a:tcPr marL="68580" marR="68580" marT="34290" marB="34290" anchor="ctr"/>
                </a:tc>
                <a:tc>
                  <a:txBody>
                    <a:bodyPr/>
                    <a:lstStyle/>
                    <a:p>
                      <a:pPr algn="ctr"/>
                      <a:r>
                        <a:rPr lang="pl-PL" sz="2100" dirty="0"/>
                        <a:t>4 (10.3%)</a:t>
                      </a:r>
                    </a:p>
                  </a:txBody>
                  <a:tcPr marL="68580" marR="68580" marT="34290" marB="34290" anchor="ctr"/>
                </a:tc>
                <a:tc>
                  <a:txBody>
                    <a:bodyPr/>
                    <a:lstStyle/>
                    <a:p>
                      <a:pPr algn="ctr"/>
                      <a:r>
                        <a:rPr lang="pl-PL" sz="2100" dirty="0"/>
                        <a:t>15 (38.5%)</a:t>
                      </a:r>
                    </a:p>
                  </a:txBody>
                  <a:tcPr marL="68580" marR="68580" marT="34290" marB="34290" anchor="ctr"/>
                </a:tc>
                <a:tc>
                  <a:txBody>
                    <a:bodyPr/>
                    <a:lstStyle/>
                    <a:p>
                      <a:pPr algn="ctr"/>
                      <a:r>
                        <a:rPr lang="pl-PL" sz="2100" dirty="0"/>
                        <a:t>1</a:t>
                      </a:r>
                      <a:r>
                        <a:rPr lang="pl-PL" sz="2100" baseline="0" dirty="0"/>
                        <a:t> (2.6%)</a:t>
                      </a:r>
                      <a:endParaRPr lang="pl-PL" sz="2100" dirty="0"/>
                    </a:p>
                  </a:txBody>
                  <a:tcPr marL="68580" marR="68580" marT="34290" marB="34290" anchor="ctr"/>
                </a:tc>
                <a:tc>
                  <a:txBody>
                    <a:bodyPr/>
                    <a:lstStyle/>
                    <a:p>
                      <a:pPr algn="ctr"/>
                      <a:r>
                        <a:rPr lang="pl-PL" sz="2100" dirty="0"/>
                        <a:t>19 (48.7%)</a:t>
                      </a:r>
                    </a:p>
                  </a:txBody>
                  <a:tcPr marL="68580" marR="68580" marT="34290" marB="34290" anchor="ctr"/>
                </a:tc>
                <a:extLst>
                  <a:ext uri="{0D108BD9-81ED-4DB2-BD59-A6C34878D82A}">
                    <a16:rowId xmlns:a16="http://schemas.microsoft.com/office/drawing/2014/main" val="10001"/>
                  </a:ext>
                </a:extLst>
              </a:tr>
              <a:tr h="733670">
                <a:tc>
                  <a:txBody>
                    <a:bodyPr/>
                    <a:lstStyle/>
                    <a:p>
                      <a:pPr algn="ctr"/>
                      <a:r>
                        <a:rPr lang="pl-PL" sz="2100" dirty="0"/>
                        <a:t>G2 </a:t>
                      </a:r>
                      <a:r>
                        <a:rPr lang="pl-PL" sz="2100" dirty="0" err="1"/>
                        <a:t>physical</a:t>
                      </a:r>
                      <a:r>
                        <a:rPr lang="pl-PL" sz="2100" dirty="0"/>
                        <a:t> </a:t>
                      </a:r>
                      <a:r>
                        <a:rPr lang="pl-PL" sz="2100" dirty="0" err="1"/>
                        <a:t>activity</a:t>
                      </a:r>
                      <a:endParaRPr lang="pl-PL" sz="2100" dirty="0"/>
                    </a:p>
                  </a:txBody>
                  <a:tcPr marL="68580" marR="68580" marT="34290" marB="34290" anchor="ctr"/>
                </a:tc>
                <a:tc>
                  <a:txBody>
                    <a:bodyPr/>
                    <a:lstStyle/>
                    <a:p>
                      <a:pPr algn="ctr"/>
                      <a:r>
                        <a:rPr lang="pl-PL" sz="2100" dirty="0"/>
                        <a:t>4 (9.5%)</a:t>
                      </a:r>
                    </a:p>
                  </a:txBody>
                  <a:tcPr marL="68580" marR="68580" marT="34290" marB="34290" anchor="ctr"/>
                </a:tc>
                <a:tc>
                  <a:txBody>
                    <a:bodyPr/>
                    <a:lstStyle/>
                    <a:p>
                      <a:pPr algn="ctr"/>
                      <a:r>
                        <a:rPr lang="pl-PL" sz="2100" dirty="0"/>
                        <a:t>12 (28.6%)</a:t>
                      </a:r>
                    </a:p>
                  </a:txBody>
                  <a:tcPr marL="68580" marR="68580" marT="34290" marB="34290" anchor="ctr"/>
                </a:tc>
                <a:tc>
                  <a:txBody>
                    <a:bodyPr/>
                    <a:lstStyle/>
                    <a:p>
                      <a:pPr algn="ctr"/>
                      <a:r>
                        <a:rPr lang="pl-PL" sz="2100" dirty="0"/>
                        <a:t>6 (14.3%)</a:t>
                      </a:r>
                    </a:p>
                  </a:txBody>
                  <a:tcPr marL="68580" marR="68580" marT="34290" marB="34290" anchor="ctr"/>
                </a:tc>
                <a:tc>
                  <a:txBody>
                    <a:bodyPr/>
                    <a:lstStyle/>
                    <a:p>
                      <a:pPr algn="ctr"/>
                      <a:r>
                        <a:rPr lang="pl-PL" sz="2100" dirty="0"/>
                        <a:t>20 (47.6%)</a:t>
                      </a:r>
                    </a:p>
                  </a:txBody>
                  <a:tcPr marL="68580" marR="68580" marT="34290" marB="34290" anchor="ctr"/>
                </a:tc>
                <a:extLst>
                  <a:ext uri="{0D108BD9-81ED-4DB2-BD59-A6C34878D82A}">
                    <a16:rowId xmlns:a16="http://schemas.microsoft.com/office/drawing/2014/main" val="10002"/>
                  </a:ext>
                </a:extLst>
              </a:tr>
              <a:tr h="787603">
                <a:tc>
                  <a:txBody>
                    <a:bodyPr/>
                    <a:lstStyle/>
                    <a:p>
                      <a:pPr algn="ctr"/>
                      <a:r>
                        <a:rPr lang="pl-PL" sz="2100" dirty="0"/>
                        <a:t>G3 (G1+G2)</a:t>
                      </a:r>
                    </a:p>
                  </a:txBody>
                  <a:tcPr marL="68580" marR="68580" marT="34290" marB="34290" anchor="ctr"/>
                </a:tc>
                <a:tc>
                  <a:txBody>
                    <a:bodyPr/>
                    <a:lstStyle/>
                    <a:p>
                      <a:pPr algn="ctr"/>
                      <a:r>
                        <a:rPr lang="pl-PL" sz="2100" dirty="0"/>
                        <a:t>13 (30.2%)</a:t>
                      </a:r>
                    </a:p>
                  </a:txBody>
                  <a:tcPr marL="68580" marR="68580" marT="34290" marB="34290" anchor="ctr"/>
                </a:tc>
                <a:tc>
                  <a:txBody>
                    <a:bodyPr/>
                    <a:lstStyle/>
                    <a:p>
                      <a:pPr algn="ctr"/>
                      <a:r>
                        <a:rPr lang="pl-PL" sz="2100" dirty="0"/>
                        <a:t>7 (16.3%)</a:t>
                      </a:r>
                    </a:p>
                  </a:txBody>
                  <a:tcPr marL="68580" marR="68580" marT="34290" marB="34290" anchor="ctr"/>
                </a:tc>
                <a:tc>
                  <a:txBody>
                    <a:bodyPr/>
                    <a:lstStyle/>
                    <a:p>
                      <a:pPr algn="ctr"/>
                      <a:r>
                        <a:rPr lang="pl-PL" sz="2100" dirty="0"/>
                        <a:t>3 (7.0%)</a:t>
                      </a:r>
                    </a:p>
                  </a:txBody>
                  <a:tcPr marL="68580" marR="68580" marT="34290" marB="34290" anchor="ctr"/>
                </a:tc>
                <a:tc>
                  <a:txBody>
                    <a:bodyPr/>
                    <a:lstStyle/>
                    <a:p>
                      <a:pPr algn="ctr"/>
                      <a:r>
                        <a:rPr lang="pl-PL" sz="2100" dirty="0"/>
                        <a:t>20 (46.5%)</a:t>
                      </a:r>
                    </a:p>
                  </a:txBody>
                  <a:tcPr marL="68580" marR="68580" marT="34290" marB="34290" anchor="ctr"/>
                </a:tc>
                <a:extLst>
                  <a:ext uri="{0D108BD9-81ED-4DB2-BD59-A6C34878D82A}">
                    <a16:rowId xmlns:a16="http://schemas.microsoft.com/office/drawing/2014/main" val="10003"/>
                  </a:ext>
                </a:extLst>
              </a:tr>
              <a:tr h="733670">
                <a:tc>
                  <a:txBody>
                    <a:bodyPr/>
                    <a:lstStyle/>
                    <a:p>
                      <a:pPr algn="ctr"/>
                      <a:r>
                        <a:rPr lang="pl-PL" sz="2100" dirty="0"/>
                        <a:t>G4 </a:t>
                      </a:r>
                      <a:r>
                        <a:rPr lang="pl-PL" sz="2100" dirty="0" err="1"/>
                        <a:t>caregivers</a:t>
                      </a:r>
                      <a:endParaRPr lang="pl-PL" sz="2100" dirty="0"/>
                    </a:p>
                  </a:txBody>
                  <a:tcPr marL="68580" marR="68580" marT="34290" marB="34290" anchor="ctr"/>
                </a:tc>
                <a:tc>
                  <a:txBody>
                    <a:bodyPr/>
                    <a:lstStyle/>
                    <a:p>
                      <a:pPr algn="ctr"/>
                      <a:r>
                        <a:rPr lang="pl-PL" sz="2100" dirty="0"/>
                        <a:t>-</a:t>
                      </a:r>
                    </a:p>
                  </a:txBody>
                  <a:tcPr marL="68580" marR="68580" marT="34290" marB="34290" anchor="ctr"/>
                </a:tc>
                <a:tc>
                  <a:txBody>
                    <a:bodyPr/>
                    <a:lstStyle/>
                    <a:p>
                      <a:pPr algn="ctr"/>
                      <a:r>
                        <a:rPr lang="pl-PL" sz="2100" dirty="0"/>
                        <a:t>16 (69.6%)</a:t>
                      </a:r>
                    </a:p>
                  </a:txBody>
                  <a:tcPr marL="68580" marR="68580" marT="34290" marB="34290" anchor="ctr"/>
                </a:tc>
                <a:tc>
                  <a:txBody>
                    <a:bodyPr/>
                    <a:lstStyle/>
                    <a:p>
                      <a:pPr algn="ctr"/>
                      <a:r>
                        <a:rPr lang="pl-PL" sz="2100" dirty="0"/>
                        <a:t>6 (26.1%)</a:t>
                      </a:r>
                    </a:p>
                  </a:txBody>
                  <a:tcPr marL="68580" marR="68580" marT="34290" marB="34290" anchor="ctr"/>
                </a:tc>
                <a:tc>
                  <a:txBody>
                    <a:bodyPr/>
                    <a:lstStyle/>
                    <a:p>
                      <a:pPr algn="ctr"/>
                      <a:r>
                        <a:rPr lang="pl-PL" sz="2100" dirty="0"/>
                        <a:t>1 (4.3%)</a:t>
                      </a:r>
                    </a:p>
                  </a:txBody>
                  <a:tcPr marL="68580" marR="68580" marT="34290" marB="34290" anchor="ctr"/>
                </a:tc>
                <a:extLst>
                  <a:ext uri="{0D108BD9-81ED-4DB2-BD59-A6C34878D82A}">
                    <a16:rowId xmlns:a16="http://schemas.microsoft.com/office/drawing/2014/main" val="10004"/>
                  </a:ext>
                </a:extLst>
              </a:tr>
              <a:tr h="651606">
                <a:tc>
                  <a:txBody>
                    <a:bodyPr/>
                    <a:lstStyle/>
                    <a:p>
                      <a:pPr algn="ctr"/>
                      <a:r>
                        <a:rPr lang="pl-PL" sz="2100" dirty="0"/>
                        <a:t>G5 </a:t>
                      </a:r>
                      <a:r>
                        <a:rPr lang="pl-PL" sz="2100" dirty="0" err="1"/>
                        <a:t>control</a:t>
                      </a:r>
                      <a:endParaRPr lang="pl-PL" sz="2100" dirty="0"/>
                    </a:p>
                  </a:txBody>
                  <a:tcPr marL="68580" marR="68580" marT="34290" marB="34290" anchor="ctr"/>
                </a:tc>
                <a:tc>
                  <a:txBody>
                    <a:bodyPr/>
                    <a:lstStyle/>
                    <a:p>
                      <a:pPr algn="ctr"/>
                      <a:r>
                        <a:rPr lang="pl-PL" sz="2100" dirty="0"/>
                        <a:t>10 (17.2%)</a:t>
                      </a:r>
                    </a:p>
                  </a:txBody>
                  <a:tcPr marL="68580" marR="68580" marT="34290" marB="34290" anchor="ctr"/>
                </a:tc>
                <a:tc>
                  <a:txBody>
                    <a:bodyPr/>
                    <a:lstStyle/>
                    <a:p>
                      <a:pPr algn="ctr"/>
                      <a:r>
                        <a:rPr lang="pl-PL" sz="2100" dirty="0"/>
                        <a:t>13 (22.4%)</a:t>
                      </a:r>
                    </a:p>
                  </a:txBody>
                  <a:tcPr marL="68580" marR="68580" marT="34290" marB="34290" anchor="ctr"/>
                </a:tc>
                <a:tc>
                  <a:txBody>
                    <a:bodyPr/>
                    <a:lstStyle/>
                    <a:p>
                      <a:pPr algn="ctr"/>
                      <a:r>
                        <a:rPr lang="pl-PL" sz="2100" dirty="0"/>
                        <a:t>-</a:t>
                      </a:r>
                    </a:p>
                  </a:txBody>
                  <a:tcPr marL="68580" marR="68580" marT="34290" marB="34290" anchor="ctr"/>
                </a:tc>
                <a:tc>
                  <a:txBody>
                    <a:bodyPr/>
                    <a:lstStyle/>
                    <a:p>
                      <a:pPr algn="ctr"/>
                      <a:r>
                        <a:rPr lang="pl-PL" sz="2100" dirty="0"/>
                        <a:t>35 (60.3%)</a:t>
                      </a:r>
                    </a:p>
                  </a:txBody>
                  <a:tcPr marL="68580" marR="68580" marT="34290" marB="34290" anchor="ctr"/>
                </a:tc>
                <a:extLst>
                  <a:ext uri="{0D108BD9-81ED-4DB2-BD59-A6C34878D82A}">
                    <a16:rowId xmlns:a16="http://schemas.microsoft.com/office/drawing/2014/main" val="10005"/>
                  </a:ext>
                </a:extLst>
              </a:tr>
            </a:tbl>
          </a:graphicData>
        </a:graphic>
      </p:graphicFrame>
      <p:pic>
        <p:nvPicPr>
          <p:cNvPr id="5" name="Image 6">
            <a:extLst>
              <a:ext uri="{FF2B5EF4-FFF2-40B4-BE49-F238E27FC236}">
                <a16:creationId xmlns:a16="http://schemas.microsoft.com/office/drawing/2014/main" id="{13B6529F-CD48-C64C-9DDF-129A54F7CE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1936218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49152" y="370115"/>
            <a:ext cx="7886700" cy="994172"/>
          </a:xfrm>
        </p:spPr>
        <p:txBody>
          <a:bodyPr/>
          <a:lstStyle/>
          <a:p>
            <a:pPr algn="ctr"/>
            <a:r>
              <a:rPr lang="pl-PL" dirty="0"/>
              <a:t>Right hand grip strenght (kg)</a:t>
            </a:r>
          </a:p>
        </p:txBody>
      </p:sp>
      <p:graphicFrame>
        <p:nvGraphicFramePr>
          <p:cNvPr id="4" name="Tabela 3"/>
          <p:cNvGraphicFramePr>
            <a:graphicFrameLocks noGrp="1"/>
          </p:cNvGraphicFramePr>
          <p:nvPr>
            <p:extLst/>
          </p:nvPr>
        </p:nvGraphicFramePr>
        <p:xfrm>
          <a:off x="2152652" y="1514717"/>
          <a:ext cx="7983201" cy="3678314"/>
        </p:xfrm>
        <a:graphic>
          <a:graphicData uri="http://schemas.openxmlformats.org/drawingml/2006/table">
            <a:tbl>
              <a:tblPr firstRow="1" bandRow="1">
                <a:tableStyleId>{5C22544A-7EE6-4342-B048-85BDC9FD1C3A}</a:tableStyleId>
              </a:tblPr>
              <a:tblGrid>
                <a:gridCol w="2777490">
                  <a:extLst>
                    <a:ext uri="{9D8B030D-6E8A-4147-A177-3AD203B41FA5}">
                      <a16:colId xmlns:a16="http://schemas.microsoft.com/office/drawing/2014/main" val="20000"/>
                    </a:ext>
                  </a:extLst>
                </a:gridCol>
                <a:gridCol w="1405890">
                  <a:extLst>
                    <a:ext uri="{9D8B030D-6E8A-4147-A177-3AD203B41FA5}">
                      <a16:colId xmlns:a16="http://schemas.microsoft.com/office/drawing/2014/main" val="20001"/>
                    </a:ext>
                  </a:extLst>
                </a:gridCol>
                <a:gridCol w="1362710">
                  <a:extLst>
                    <a:ext uri="{9D8B030D-6E8A-4147-A177-3AD203B41FA5}">
                      <a16:colId xmlns:a16="http://schemas.microsoft.com/office/drawing/2014/main" val="20002"/>
                    </a:ext>
                  </a:extLst>
                </a:gridCol>
                <a:gridCol w="1433649">
                  <a:extLst>
                    <a:ext uri="{9D8B030D-6E8A-4147-A177-3AD203B41FA5}">
                      <a16:colId xmlns:a16="http://schemas.microsoft.com/office/drawing/2014/main" val="20003"/>
                    </a:ext>
                  </a:extLst>
                </a:gridCol>
                <a:gridCol w="1003462">
                  <a:extLst>
                    <a:ext uri="{9D8B030D-6E8A-4147-A177-3AD203B41FA5}">
                      <a16:colId xmlns:a16="http://schemas.microsoft.com/office/drawing/2014/main" val="20004"/>
                    </a:ext>
                  </a:extLst>
                </a:gridCol>
              </a:tblGrid>
              <a:tr h="388620">
                <a:tc rowSpan="2">
                  <a:txBody>
                    <a:bodyPr/>
                    <a:lstStyle/>
                    <a:p>
                      <a:pPr algn="ctr"/>
                      <a:r>
                        <a:rPr lang="pl-PL" sz="2100" dirty="0" err="1"/>
                        <a:t>Group</a:t>
                      </a:r>
                      <a:r>
                        <a:rPr lang="pl-PL" sz="2100" dirty="0"/>
                        <a:t> </a:t>
                      </a:r>
                    </a:p>
                  </a:txBody>
                  <a:tcPr marL="68580" marR="68580" marT="34290" marB="34290" anchor="ctr"/>
                </a:tc>
                <a:tc>
                  <a:txBody>
                    <a:bodyPr/>
                    <a:lstStyle/>
                    <a:p>
                      <a:pPr algn="ctr"/>
                      <a:r>
                        <a:rPr lang="pl-PL" sz="2100" dirty="0"/>
                        <a:t>T0</a:t>
                      </a:r>
                    </a:p>
                  </a:txBody>
                  <a:tcPr marL="68580" marR="68580" marT="34290" marB="34290"/>
                </a:tc>
                <a:tc>
                  <a:txBody>
                    <a:bodyPr/>
                    <a:lstStyle/>
                    <a:p>
                      <a:pPr algn="ctr"/>
                      <a:r>
                        <a:rPr lang="pl-PL" sz="2100" dirty="0"/>
                        <a:t>T1</a:t>
                      </a:r>
                    </a:p>
                  </a:txBody>
                  <a:tcPr marL="68580" marR="68580" marT="34290" marB="34290"/>
                </a:tc>
                <a:tc>
                  <a:txBody>
                    <a:bodyPr/>
                    <a:lstStyle/>
                    <a:p>
                      <a:pPr algn="ctr"/>
                      <a:r>
                        <a:rPr lang="pl-PL" sz="2100" dirty="0"/>
                        <a:t>T2</a:t>
                      </a:r>
                    </a:p>
                  </a:txBody>
                  <a:tcPr marL="68580" marR="68580" marT="34290" marB="34290"/>
                </a:tc>
                <a:tc rowSpan="2">
                  <a:txBody>
                    <a:bodyPr/>
                    <a:lstStyle/>
                    <a:p>
                      <a:pPr algn="ctr"/>
                      <a:r>
                        <a:rPr lang="pl-PL" sz="2100" dirty="0"/>
                        <a:t>p</a:t>
                      </a:r>
                    </a:p>
                  </a:txBody>
                  <a:tcPr marL="68580" marR="68580" marT="34290" marB="34290" anchor="ctr"/>
                </a:tc>
                <a:extLst>
                  <a:ext uri="{0D108BD9-81ED-4DB2-BD59-A6C34878D82A}">
                    <a16:rowId xmlns:a16="http://schemas.microsoft.com/office/drawing/2014/main" val="10000"/>
                  </a:ext>
                </a:extLst>
              </a:tr>
              <a:tr h="391795">
                <a:tc vMerge="1">
                  <a:txBody>
                    <a:bodyPr/>
                    <a:lstStyle/>
                    <a:p>
                      <a:endParaRPr lang="pl-PL"/>
                    </a:p>
                  </a:txBody>
                  <a:tcPr marL="68580" marR="68580" marT="34290" marB="34290"/>
                </a:tc>
                <a:tc gridSpan="3">
                  <a:txBody>
                    <a:bodyPr/>
                    <a:lstStyle/>
                    <a:p>
                      <a:pPr algn="ctr"/>
                      <a:r>
                        <a:rPr lang="pl-PL" sz="2100" dirty="0" err="1"/>
                        <a:t>Mean</a:t>
                      </a:r>
                      <a:r>
                        <a:rPr lang="pl-PL" sz="2100" dirty="0"/>
                        <a:t>/SD (N)</a:t>
                      </a:r>
                    </a:p>
                  </a:txBody>
                  <a:tcPr marL="68580" marR="68580" marT="34290" marB="34290"/>
                </a:tc>
                <a:tc hMerge="1">
                  <a:txBody>
                    <a:bodyPr/>
                    <a:lstStyle/>
                    <a:p>
                      <a:endParaRPr lang="pl-PL"/>
                    </a:p>
                  </a:txBody>
                  <a:tcPr marL="68580" marR="68580" marT="34290" marB="34290"/>
                </a:tc>
                <a:tc hMerge="1">
                  <a:txBody>
                    <a:bodyPr/>
                    <a:lstStyle/>
                    <a:p>
                      <a:endParaRPr lang="pl-PL"/>
                    </a:p>
                  </a:txBody>
                  <a:tcPr marL="68580" marR="68580" marT="34290" marB="34290"/>
                </a:tc>
                <a:tc vMerge="1">
                  <a:txBody>
                    <a:bodyPr/>
                    <a:lstStyle/>
                    <a:p>
                      <a:endParaRPr lang="pl-PL"/>
                    </a:p>
                  </a:txBody>
                  <a:tcPr marL="68580" marR="68580" marT="34290" marB="34290"/>
                </a:tc>
                <a:extLst>
                  <a:ext uri="{0D108BD9-81ED-4DB2-BD59-A6C34878D82A}">
                    <a16:rowId xmlns:a16="http://schemas.microsoft.com/office/drawing/2014/main" val="10001"/>
                  </a:ext>
                </a:extLst>
              </a:tr>
              <a:tr h="545483">
                <a:tc>
                  <a:txBody>
                    <a:bodyPr/>
                    <a:lstStyle/>
                    <a:p>
                      <a:pPr algn="ctr"/>
                      <a:r>
                        <a:rPr lang="pl-PL" sz="2100" dirty="0"/>
                        <a:t>G1 diet</a:t>
                      </a:r>
                    </a:p>
                  </a:txBody>
                  <a:tcPr marL="68580" marR="68580" marT="34290" marB="34290" anchor="ctr"/>
                </a:tc>
                <a:tc>
                  <a:txBody>
                    <a:bodyPr/>
                    <a:lstStyle/>
                    <a:p>
                      <a:pPr algn="ctr"/>
                      <a:r>
                        <a:rPr lang="pl-PL" sz="2100" dirty="0"/>
                        <a:t>19.51/8.62 (40)</a:t>
                      </a:r>
                    </a:p>
                  </a:txBody>
                  <a:tcPr marL="68580" marR="68580" marT="34290" marB="34290" anchor="ctr"/>
                </a:tc>
                <a:tc>
                  <a:txBody>
                    <a:bodyPr/>
                    <a:lstStyle/>
                    <a:p>
                      <a:pPr algn="ctr"/>
                      <a:r>
                        <a:rPr lang="pl-PL" sz="2100" dirty="0"/>
                        <a:t>19.71/7.9 (34)</a:t>
                      </a:r>
                    </a:p>
                  </a:txBody>
                  <a:tcPr marL="68580" marR="68580" marT="34290" marB="34290" anchor="ctr"/>
                </a:tc>
                <a:tc>
                  <a:txBody>
                    <a:bodyPr/>
                    <a:lstStyle/>
                    <a:p>
                      <a:pPr algn="ctr"/>
                      <a:r>
                        <a:rPr lang="pl-PL" sz="2100" dirty="0"/>
                        <a:t>21.05/6.54 (23)</a:t>
                      </a:r>
                    </a:p>
                  </a:txBody>
                  <a:tcPr marL="68580" marR="68580" marT="34290" marB="34290" anchor="ctr"/>
                </a:tc>
                <a:tc>
                  <a:txBody>
                    <a:bodyPr/>
                    <a:lstStyle/>
                    <a:p>
                      <a:pPr algn="ctr"/>
                      <a:r>
                        <a:rPr lang="pl-PL" sz="2100" dirty="0"/>
                        <a:t>0.271</a:t>
                      </a:r>
                    </a:p>
                  </a:txBody>
                  <a:tcPr marL="68580" marR="68580" marT="34290" marB="34290" anchor="ctr"/>
                </a:tc>
                <a:extLst>
                  <a:ext uri="{0D108BD9-81ED-4DB2-BD59-A6C34878D82A}">
                    <a16:rowId xmlns:a16="http://schemas.microsoft.com/office/drawing/2014/main" val="10002"/>
                  </a:ext>
                </a:extLst>
              </a:tr>
              <a:tr h="585488">
                <a:tc>
                  <a:txBody>
                    <a:bodyPr/>
                    <a:lstStyle/>
                    <a:p>
                      <a:pPr algn="ctr"/>
                      <a:r>
                        <a:rPr lang="pl-PL" sz="2100" dirty="0"/>
                        <a:t>G2 </a:t>
                      </a:r>
                      <a:r>
                        <a:rPr lang="pl-PL" sz="2100" dirty="0" err="1"/>
                        <a:t>physical</a:t>
                      </a:r>
                      <a:r>
                        <a:rPr lang="pl-PL" sz="2100" dirty="0"/>
                        <a:t> </a:t>
                      </a:r>
                      <a:r>
                        <a:rPr lang="pl-PL" sz="2100" dirty="0" err="1"/>
                        <a:t>activity</a:t>
                      </a:r>
                      <a:endParaRPr lang="pl-PL" sz="2100" dirty="0"/>
                    </a:p>
                  </a:txBody>
                  <a:tcPr marL="68580" marR="68580" marT="34290" marB="34290" anchor="ctr"/>
                </a:tc>
                <a:tc>
                  <a:txBody>
                    <a:bodyPr/>
                    <a:lstStyle/>
                    <a:p>
                      <a:pPr algn="ctr"/>
                      <a:r>
                        <a:rPr lang="pl-PL" sz="2100"/>
                        <a:t>17.80/6.15 (42)</a:t>
                      </a:r>
                    </a:p>
                  </a:txBody>
                  <a:tcPr marL="68580" marR="68580" marT="34290" marB="34290" anchor="ctr"/>
                </a:tc>
                <a:tc>
                  <a:txBody>
                    <a:bodyPr/>
                    <a:lstStyle/>
                    <a:p>
                      <a:pPr algn="ctr"/>
                      <a:r>
                        <a:rPr lang="pl-PL" sz="2100"/>
                        <a:t>17.94/5.86 (35)</a:t>
                      </a:r>
                    </a:p>
                  </a:txBody>
                  <a:tcPr marL="68580" marR="68580" marT="34290" marB="34290" anchor="ctr"/>
                </a:tc>
                <a:tc>
                  <a:txBody>
                    <a:bodyPr/>
                    <a:lstStyle/>
                    <a:p>
                      <a:pPr algn="ctr"/>
                      <a:r>
                        <a:rPr lang="pl-PL" sz="2100" dirty="0"/>
                        <a:t>20.08/4.70 (26)</a:t>
                      </a:r>
                    </a:p>
                  </a:txBody>
                  <a:tcPr marL="68580" marR="68580" marT="34290" marB="34290" anchor="ctr"/>
                </a:tc>
                <a:tc>
                  <a:txBody>
                    <a:bodyPr/>
                    <a:lstStyle/>
                    <a:p>
                      <a:pPr algn="ctr"/>
                      <a:r>
                        <a:rPr lang="pl-PL" sz="2100" dirty="0"/>
                        <a:t>0.216</a:t>
                      </a:r>
                    </a:p>
                  </a:txBody>
                  <a:tcPr marL="68580" marR="68580" marT="34290" marB="34290" anchor="ctr"/>
                </a:tc>
                <a:extLst>
                  <a:ext uri="{0D108BD9-81ED-4DB2-BD59-A6C34878D82A}">
                    <a16:rowId xmlns:a16="http://schemas.microsoft.com/office/drawing/2014/main" val="10003"/>
                  </a:ext>
                </a:extLst>
              </a:tr>
              <a:tr h="593347">
                <a:tc>
                  <a:txBody>
                    <a:bodyPr/>
                    <a:lstStyle/>
                    <a:p>
                      <a:pPr algn="ctr"/>
                      <a:r>
                        <a:rPr lang="pl-PL" sz="2100" dirty="0"/>
                        <a:t>G3 (G1+G2)</a:t>
                      </a:r>
                    </a:p>
                  </a:txBody>
                  <a:tcPr marL="68580" marR="68580" marT="34290" marB="34290" anchor="ctr"/>
                </a:tc>
                <a:tc>
                  <a:txBody>
                    <a:bodyPr/>
                    <a:lstStyle/>
                    <a:p>
                      <a:pPr algn="ctr"/>
                      <a:r>
                        <a:rPr lang="pl-PL" sz="2100" dirty="0"/>
                        <a:t>16.45/6.26 (45)</a:t>
                      </a:r>
                    </a:p>
                  </a:txBody>
                  <a:tcPr marL="68580" marR="68580" marT="34290" marB="34290" anchor="ctr"/>
                </a:tc>
                <a:tc>
                  <a:txBody>
                    <a:bodyPr/>
                    <a:lstStyle/>
                    <a:p>
                      <a:pPr algn="ctr"/>
                      <a:r>
                        <a:rPr lang="pl-PL" sz="2100"/>
                        <a:t>17.02/4.33 (33)</a:t>
                      </a:r>
                    </a:p>
                  </a:txBody>
                  <a:tcPr marL="68580" marR="68580" marT="34290" marB="34290" anchor="ctr"/>
                </a:tc>
                <a:tc>
                  <a:txBody>
                    <a:bodyPr/>
                    <a:lstStyle/>
                    <a:p>
                      <a:pPr algn="ctr"/>
                      <a:r>
                        <a:rPr lang="pl-PL" sz="2100"/>
                        <a:t>16.95/3.57 (31)</a:t>
                      </a:r>
                    </a:p>
                  </a:txBody>
                  <a:tcPr marL="68580" marR="68580" marT="34290" marB="34290" anchor="ctr"/>
                </a:tc>
                <a:tc>
                  <a:txBody>
                    <a:bodyPr/>
                    <a:lstStyle/>
                    <a:p>
                      <a:pPr algn="ctr"/>
                      <a:r>
                        <a:rPr lang="pl-PL" sz="2100" dirty="0"/>
                        <a:t>0.188</a:t>
                      </a:r>
                    </a:p>
                  </a:txBody>
                  <a:tcPr marL="68580" marR="68580" marT="34290" marB="34290" anchor="ctr"/>
                </a:tc>
                <a:extLst>
                  <a:ext uri="{0D108BD9-81ED-4DB2-BD59-A6C34878D82A}">
                    <a16:rowId xmlns:a16="http://schemas.microsoft.com/office/drawing/2014/main" val="10004"/>
                  </a:ext>
                </a:extLst>
              </a:tr>
              <a:tr h="771919">
                <a:tc>
                  <a:txBody>
                    <a:bodyPr/>
                    <a:lstStyle/>
                    <a:p>
                      <a:pPr algn="ctr"/>
                      <a:r>
                        <a:rPr lang="pl-PL" sz="2100" dirty="0"/>
                        <a:t>G5 </a:t>
                      </a:r>
                      <a:r>
                        <a:rPr lang="pl-PL" sz="2100" dirty="0" err="1"/>
                        <a:t>control</a:t>
                      </a:r>
                      <a:endParaRPr lang="pl-PL" sz="2100" dirty="0"/>
                    </a:p>
                  </a:txBody>
                  <a:tcPr marL="68580" marR="68580" marT="34290" marB="34290" anchor="ctr"/>
                </a:tc>
                <a:tc>
                  <a:txBody>
                    <a:bodyPr/>
                    <a:lstStyle/>
                    <a:p>
                      <a:pPr algn="ctr"/>
                      <a:r>
                        <a:rPr lang="pl-PL" sz="2100"/>
                        <a:t>14.53/7.56 (61)</a:t>
                      </a:r>
                    </a:p>
                  </a:txBody>
                  <a:tcPr marL="68580" marR="68580" marT="34290" marB="34290" anchor="ctr"/>
                </a:tc>
                <a:tc>
                  <a:txBody>
                    <a:bodyPr/>
                    <a:lstStyle/>
                    <a:p>
                      <a:pPr algn="ctr"/>
                      <a:r>
                        <a:rPr lang="pl-PL" sz="2100"/>
                        <a:t>12.45/6.08 (61)</a:t>
                      </a:r>
                    </a:p>
                  </a:txBody>
                  <a:tcPr marL="68580" marR="68580" marT="34290" marB="34290" anchor="ctr"/>
                </a:tc>
                <a:tc>
                  <a:txBody>
                    <a:bodyPr/>
                    <a:lstStyle/>
                    <a:p>
                      <a:pPr algn="ctr"/>
                      <a:r>
                        <a:rPr lang="pl-PL" sz="2100"/>
                        <a:t>14.07/5.64 (38)</a:t>
                      </a:r>
                    </a:p>
                  </a:txBody>
                  <a:tcPr marL="68580" marR="68580" marT="34290" marB="34290" anchor="ctr"/>
                </a:tc>
                <a:tc>
                  <a:txBody>
                    <a:bodyPr/>
                    <a:lstStyle/>
                    <a:p>
                      <a:pPr algn="ctr"/>
                      <a:r>
                        <a:rPr lang="pl-PL" sz="2100" dirty="0"/>
                        <a:t>0.238</a:t>
                      </a:r>
                    </a:p>
                  </a:txBody>
                  <a:tcPr marL="68580" marR="68580" marT="34290" marB="34290" anchor="ctr"/>
                </a:tc>
                <a:extLst>
                  <a:ext uri="{0D108BD9-81ED-4DB2-BD59-A6C34878D82A}">
                    <a16:rowId xmlns:a16="http://schemas.microsoft.com/office/drawing/2014/main" val="10005"/>
                  </a:ext>
                </a:extLst>
              </a:tr>
            </a:tbl>
          </a:graphicData>
        </a:graphic>
      </p:graphicFrame>
      <p:pic>
        <p:nvPicPr>
          <p:cNvPr id="5" name="Image 6">
            <a:extLst>
              <a:ext uri="{FF2B5EF4-FFF2-40B4-BE49-F238E27FC236}">
                <a16:creationId xmlns:a16="http://schemas.microsoft.com/office/drawing/2014/main" id="{5526B2E1-49A7-E449-8AC7-A7AE91173C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2780260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49152" y="370115"/>
            <a:ext cx="7886700" cy="994172"/>
          </a:xfrm>
        </p:spPr>
        <p:txBody>
          <a:bodyPr/>
          <a:lstStyle/>
          <a:p>
            <a:pPr algn="ctr"/>
            <a:r>
              <a:rPr lang="pl-PL" dirty="0"/>
              <a:t>Left hand grip strenght (kg)</a:t>
            </a:r>
          </a:p>
        </p:txBody>
      </p:sp>
      <p:graphicFrame>
        <p:nvGraphicFramePr>
          <p:cNvPr id="4" name="Tabela 3"/>
          <p:cNvGraphicFramePr>
            <a:graphicFrameLocks noGrp="1"/>
          </p:cNvGraphicFramePr>
          <p:nvPr>
            <p:extLst/>
          </p:nvPr>
        </p:nvGraphicFramePr>
        <p:xfrm>
          <a:off x="2152652" y="1514717"/>
          <a:ext cx="7983201" cy="3678314"/>
        </p:xfrm>
        <a:graphic>
          <a:graphicData uri="http://schemas.openxmlformats.org/drawingml/2006/table">
            <a:tbl>
              <a:tblPr firstRow="1" bandRow="1">
                <a:tableStyleId>{5C22544A-7EE6-4342-B048-85BDC9FD1C3A}</a:tableStyleId>
              </a:tblPr>
              <a:tblGrid>
                <a:gridCol w="2777490">
                  <a:extLst>
                    <a:ext uri="{9D8B030D-6E8A-4147-A177-3AD203B41FA5}">
                      <a16:colId xmlns:a16="http://schemas.microsoft.com/office/drawing/2014/main" val="20000"/>
                    </a:ext>
                  </a:extLst>
                </a:gridCol>
                <a:gridCol w="1405890">
                  <a:extLst>
                    <a:ext uri="{9D8B030D-6E8A-4147-A177-3AD203B41FA5}">
                      <a16:colId xmlns:a16="http://schemas.microsoft.com/office/drawing/2014/main" val="20001"/>
                    </a:ext>
                  </a:extLst>
                </a:gridCol>
                <a:gridCol w="1362710">
                  <a:extLst>
                    <a:ext uri="{9D8B030D-6E8A-4147-A177-3AD203B41FA5}">
                      <a16:colId xmlns:a16="http://schemas.microsoft.com/office/drawing/2014/main" val="20002"/>
                    </a:ext>
                  </a:extLst>
                </a:gridCol>
                <a:gridCol w="1433649">
                  <a:extLst>
                    <a:ext uri="{9D8B030D-6E8A-4147-A177-3AD203B41FA5}">
                      <a16:colId xmlns:a16="http://schemas.microsoft.com/office/drawing/2014/main" val="20003"/>
                    </a:ext>
                  </a:extLst>
                </a:gridCol>
                <a:gridCol w="1003462">
                  <a:extLst>
                    <a:ext uri="{9D8B030D-6E8A-4147-A177-3AD203B41FA5}">
                      <a16:colId xmlns:a16="http://schemas.microsoft.com/office/drawing/2014/main" val="20004"/>
                    </a:ext>
                  </a:extLst>
                </a:gridCol>
              </a:tblGrid>
              <a:tr h="388620">
                <a:tc rowSpan="2">
                  <a:txBody>
                    <a:bodyPr/>
                    <a:lstStyle/>
                    <a:p>
                      <a:pPr algn="ctr"/>
                      <a:r>
                        <a:rPr lang="pl-PL" sz="2100" dirty="0" err="1"/>
                        <a:t>Group</a:t>
                      </a:r>
                      <a:r>
                        <a:rPr lang="pl-PL" sz="2100" dirty="0"/>
                        <a:t> </a:t>
                      </a:r>
                    </a:p>
                  </a:txBody>
                  <a:tcPr marL="68580" marR="68580" marT="34290" marB="34290" anchor="ctr"/>
                </a:tc>
                <a:tc>
                  <a:txBody>
                    <a:bodyPr/>
                    <a:lstStyle/>
                    <a:p>
                      <a:pPr algn="ctr"/>
                      <a:r>
                        <a:rPr lang="pl-PL" sz="2100" dirty="0"/>
                        <a:t>T0</a:t>
                      </a:r>
                    </a:p>
                  </a:txBody>
                  <a:tcPr marL="68580" marR="68580" marT="34290" marB="34290"/>
                </a:tc>
                <a:tc>
                  <a:txBody>
                    <a:bodyPr/>
                    <a:lstStyle/>
                    <a:p>
                      <a:pPr algn="ctr"/>
                      <a:r>
                        <a:rPr lang="pl-PL" sz="2100" dirty="0"/>
                        <a:t>T1</a:t>
                      </a:r>
                    </a:p>
                  </a:txBody>
                  <a:tcPr marL="68580" marR="68580" marT="34290" marB="34290"/>
                </a:tc>
                <a:tc>
                  <a:txBody>
                    <a:bodyPr/>
                    <a:lstStyle/>
                    <a:p>
                      <a:pPr algn="ctr"/>
                      <a:r>
                        <a:rPr lang="pl-PL" sz="2100" dirty="0"/>
                        <a:t>T2</a:t>
                      </a:r>
                    </a:p>
                  </a:txBody>
                  <a:tcPr marL="68580" marR="68580" marT="34290" marB="34290"/>
                </a:tc>
                <a:tc rowSpan="2">
                  <a:txBody>
                    <a:bodyPr/>
                    <a:lstStyle/>
                    <a:p>
                      <a:pPr algn="ctr"/>
                      <a:r>
                        <a:rPr lang="pl-PL" sz="2100" dirty="0"/>
                        <a:t>p</a:t>
                      </a:r>
                    </a:p>
                  </a:txBody>
                  <a:tcPr marL="68580" marR="68580" marT="34290" marB="34290" anchor="ctr"/>
                </a:tc>
                <a:extLst>
                  <a:ext uri="{0D108BD9-81ED-4DB2-BD59-A6C34878D82A}">
                    <a16:rowId xmlns:a16="http://schemas.microsoft.com/office/drawing/2014/main" val="10000"/>
                  </a:ext>
                </a:extLst>
              </a:tr>
              <a:tr h="391795">
                <a:tc vMerge="1">
                  <a:txBody>
                    <a:bodyPr/>
                    <a:lstStyle/>
                    <a:p>
                      <a:endParaRPr lang="pl-PL"/>
                    </a:p>
                  </a:txBody>
                  <a:tcPr marL="68580" marR="68580" marT="34290" marB="34290"/>
                </a:tc>
                <a:tc gridSpan="3">
                  <a:txBody>
                    <a:bodyPr/>
                    <a:lstStyle/>
                    <a:p>
                      <a:pPr algn="ctr"/>
                      <a:r>
                        <a:rPr lang="pl-PL" sz="2100" dirty="0" err="1"/>
                        <a:t>Mean</a:t>
                      </a:r>
                      <a:r>
                        <a:rPr lang="pl-PL" sz="2100" dirty="0"/>
                        <a:t>/SD (N)</a:t>
                      </a:r>
                    </a:p>
                  </a:txBody>
                  <a:tcPr marL="68580" marR="68580" marT="34290" marB="34290"/>
                </a:tc>
                <a:tc hMerge="1">
                  <a:txBody>
                    <a:bodyPr/>
                    <a:lstStyle/>
                    <a:p>
                      <a:endParaRPr lang="pl-PL"/>
                    </a:p>
                  </a:txBody>
                  <a:tcPr marL="68580" marR="68580" marT="34290" marB="34290"/>
                </a:tc>
                <a:tc hMerge="1">
                  <a:txBody>
                    <a:bodyPr/>
                    <a:lstStyle/>
                    <a:p>
                      <a:endParaRPr lang="pl-PL"/>
                    </a:p>
                  </a:txBody>
                  <a:tcPr marL="68580" marR="68580" marT="34290" marB="34290"/>
                </a:tc>
                <a:tc vMerge="1">
                  <a:txBody>
                    <a:bodyPr/>
                    <a:lstStyle/>
                    <a:p>
                      <a:endParaRPr lang="pl-PL"/>
                    </a:p>
                  </a:txBody>
                  <a:tcPr marL="68580" marR="68580" marT="34290" marB="34290"/>
                </a:tc>
                <a:extLst>
                  <a:ext uri="{0D108BD9-81ED-4DB2-BD59-A6C34878D82A}">
                    <a16:rowId xmlns:a16="http://schemas.microsoft.com/office/drawing/2014/main" val="10001"/>
                  </a:ext>
                </a:extLst>
              </a:tr>
              <a:tr h="545483">
                <a:tc>
                  <a:txBody>
                    <a:bodyPr/>
                    <a:lstStyle/>
                    <a:p>
                      <a:pPr algn="ctr"/>
                      <a:r>
                        <a:rPr lang="pl-PL" sz="2100" dirty="0"/>
                        <a:t>G1 diet</a:t>
                      </a:r>
                    </a:p>
                  </a:txBody>
                  <a:tcPr marL="68580" marR="68580" marT="34290" marB="34290" anchor="ctr"/>
                </a:tc>
                <a:tc>
                  <a:txBody>
                    <a:bodyPr/>
                    <a:lstStyle/>
                    <a:p>
                      <a:pPr algn="ctr"/>
                      <a:r>
                        <a:rPr lang="pl-PL" sz="2100" dirty="0"/>
                        <a:t>18.53/7.89 (40)</a:t>
                      </a:r>
                    </a:p>
                  </a:txBody>
                  <a:tcPr marL="68580" marR="68580" marT="34290" marB="34290" anchor="ctr"/>
                </a:tc>
                <a:tc>
                  <a:txBody>
                    <a:bodyPr/>
                    <a:lstStyle/>
                    <a:p>
                      <a:pPr algn="ctr"/>
                      <a:r>
                        <a:rPr lang="pl-PL" sz="2100" dirty="0"/>
                        <a:t>17.53/6.07 (35)</a:t>
                      </a:r>
                    </a:p>
                  </a:txBody>
                  <a:tcPr marL="68580" marR="68580" marT="34290" marB="34290" anchor="ctr"/>
                </a:tc>
                <a:tc>
                  <a:txBody>
                    <a:bodyPr/>
                    <a:lstStyle/>
                    <a:p>
                      <a:pPr algn="ctr"/>
                      <a:r>
                        <a:rPr lang="pl-PL" sz="2100" dirty="0"/>
                        <a:t>18.56/6.07 (23)</a:t>
                      </a:r>
                    </a:p>
                  </a:txBody>
                  <a:tcPr marL="68580" marR="68580" marT="34290" marB="34290" anchor="ctr"/>
                </a:tc>
                <a:tc>
                  <a:txBody>
                    <a:bodyPr/>
                    <a:lstStyle/>
                    <a:p>
                      <a:pPr algn="ctr"/>
                      <a:r>
                        <a:rPr lang="pl-PL" sz="2100" dirty="0"/>
                        <a:t>0.632</a:t>
                      </a:r>
                    </a:p>
                  </a:txBody>
                  <a:tcPr marL="68580" marR="68580" marT="34290" marB="34290" anchor="ctr"/>
                </a:tc>
                <a:extLst>
                  <a:ext uri="{0D108BD9-81ED-4DB2-BD59-A6C34878D82A}">
                    <a16:rowId xmlns:a16="http://schemas.microsoft.com/office/drawing/2014/main" val="10002"/>
                  </a:ext>
                </a:extLst>
              </a:tr>
              <a:tr h="585488">
                <a:tc>
                  <a:txBody>
                    <a:bodyPr/>
                    <a:lstStyle/>
                    <a:p>
                      <a:pPr algn="ctr"/>
                      <a:r>
                        <a:rPr lang="pl-PL" sz="2100" dirty="0"/>
                        <a:t>G2 </a:t>
                      </a:r>
                      <a:r>
                        <a:rPr lang="pl-PL" sz="2100" dirty="0" err="1"/>
                        <a:t>physical</a:t>
                      </a:r>
                      <a:r>
                        <a:rPr lang="pl-PL" sz="2100" dirty="0"/>
                        <a:t> </a:t>
                      </a:r>
                      <a:r>
                        <a:rPr lang="pl-PL" sz="2100" dirty="0" err="1"/>
                        <a:t>activity</a:t>
                      </a:r>
                      <a:endParaRPr lang="pl-PL" sz="2100" dirty="0"/>
                    </a:p>
                  </a:txBody>
                  <a:tcPr marL="68580" marR="68580" marT="34290" marB="34290" anchor="ctr"/>
                </a:tc>
                <a:tc>
                  <a:txBody>
                    <a:bodyPr/>
                    <a:lstStyle/>
                    <a:p>
                      <a:pPr algn="ctr"/>
                      <a:r>
                        <a:rPr lang="pl-PL" sz="2100"/>
                        <a:t>17.99/6.05 (6.15)</a:t>
                      </a:r>
                    </a:p>
                  </a:txBody>
                  <a:tcPr marL="68580" marR="68580" marT="34290" marB="34290" anchor="ctr"/>
                </a:tc>
                <a:tc>
                  <a:txBody>
                    <a:bodyPr/>
                    <a:lstStyle/>
                    <a:p>
                      <a:pPr algn="ctr"/>
                      <a:r>
                        <a:rPr lang="pl-PL" sz="2100"/>
                        <a:t>16.67/4.26 (35)</a:t>
                      </a:r>
                    </a:p>
                  </a:txBody>
                  <a:tcPr marL="68580" marR="68580" marT="34290" marB="34290" anchor="ctr"/>
                </a:tc>
                <a:tc>
                  <a:txBody>
                    <a:bodyPr/>
                    <a:lstStyle/>
                    <a:p>
                      <a:pPr algn="ctr"/>
                      <a:r>
                        <a:rPr lang="pl-PL" sz="2100" dirty="0"/>
                        <a:t>17.82/3.94 (26)</a:t>
                      </a:r>
                    </a:p>
                  </a:txBody>
                  <a:tcPr marL="68580" marR="68580" marT="34290" marB="34290" anchor="ctr"/>
                </a:tc>
                <a:tc>
                  <a:txBody>
                    <a:bodyPr/>
                    <a:lstStyle/>
                    <a:p>
                      <a:pPr algn="ctr"/>
                      <a:r>
                        <a:rPr lang="pl-PL" sz="2100" dirty="0"/>
                        <a:t>0.445</a:t>
                      </a:r>
                    </a:p>
                  </a:txBody>
                  <a:tcPr marL="68580" marR="68580" marT="34290" marB="34290" anchor="ctr"/>
                </a:tc>
                <a:extLst>
                  <a:ext uri="{0D108BD9-81ED-4DB2-BD59-A6C34878D82A}">
                    <a16:rowId xmlns:a16="http://schemas.microsoft.com/office/drawing/2014/main" val="10003"/>
                  </a:ext>
                </a:extLst>
              </a:tr>
              <a:tr h="593347">
                <a:tc>
                  <a:txBody>
                    <a:bodyPr/>
                    <a:lstStyle/>
                    <a:p>
                      <a:pPr algn="ctr"/>
                      <a:r>
                        <a:rPr lang="pl-PL" sz="2100" dirty="0"/>
                        <a:t>G3 (G1+G2)</a:t>
                      </a:r>
                    </a:p>
                  </a:txBody>
                  <a:tcPr marL="68580" marR="68580" marT="34290" marB="34290" anchor="ctr"/>
                </a:tc>
                <a:tc>
                  <a:txBody>
                    <a:bodyPr/>
                    <a:lstStyle/>
                    <a:p>
                      <a:pPr algn="ctr"/>
                      <a:r>
                        <a:rPr lang="pl-PL" sz="2100" dirty="0"/>
                        <a:t>14.66/5.88 (45)</a:t>
                      </a:r>
                    </a:p>
                  </a:txBody>
                  <a:tcPr marL="68580" marR="68580" marT="34290" marB="34290" anchor="ctr"/>
                </a:tc>
                <a:tc>
                  <a:txBody>
                    <a:bodyPr/>
                    <a:lstStyle/>
                    <a:p>
                      <a:pPr algn="ctr"/>
                      <a:r>
                        <a:rPr lang="pl-PL" sz="2100"/>
                        <a:t>14.52/3.70 (33)</a:t>
                      </a:r>
                    </a:p>
                  </a:txBody>
                  <a:tcPr marL="68580" marR="68580" marT="34290" marB="34290" anchor="ctr"/>
                </a:tc>
                <a:tc>
                  <a:txBody>
                    <a:bodyPr/>
                    <a:lstStyle/>
                    <a:p>
                      <a:pPr algn="ctr"/>
                      <a:r>
                        <a:rPr lang="pl-PL" sz="2100"/>
                        <a:t>14.77/3.56 (31)</a:t>
                      </a:r>
                    </a:p>
                  </a:txBody>
                  <a:tcPr marL="68580" marR="68580" marT="34290" marB="34290" anchor="ctr"/>
                </a:tc>
                <a:tc>
                  <a:txBody>
                    <a:bodyPr/>
                    <a:lstStyle/>
                    <a:p>
                      <a:pPr algn="ctr"/>
                      <a:r>
                        <a:rPr lang="pl-PL" sz="2100" dirty="0"/>
                        <a:t>0.941</a:t>
                      </a:r>
                    </a:p>
                  </a:txBody>
                  <a:tcPr marL="68580" marR="68580" marT="34290" marB="34290" anchor="ctr"/>
                </a:tc>
                <a:extLst>
                  <a:ext uri="{0D108BD9-81ED-4DB2-BD59-A6C34878D82A}">
                    <a16:rowId xmlns:a16="http://schemas.microsoft.com/office/drawing/2014/main" val="10004"/>
                  </a:ext>
                </a:extLst>
              </a:tr>
              <a:tr h="771919">
                <a:tc>
                  <a:txBody>
                    <a:bodyPr/>
                    <a:lstStyle/>
                    <a:p>
                      <a:pPr algn="ctr"/>
                      <a:r>
                        <a:rPr lang="pl-PL" sz="2100" dirty="0"/>
                        <a:t>G5 </a:t>
                      </a:r>
                      <a:r>
                        <a:rPr lang="pl-PL" sz="2100" dirty="0" err="1"/>
                        <a:t>control</a:t>
                      </a:r>
                      <a:endParaRPr lang="pl-PL" sz="2100" dirty="0"/>
                    </a:p>
                  </a:txBody>
                  <a:tcPr marL="68580" marR="68580" marT="34290" marB="34290" anchor="ctr"/>
                </a:tc>
                <a:tc>
                  <a:txBody>
                    <a:bodyPr/>
                    <a:lstStyle/>
                    <a:p>
                      <a:pPr algn="ctr"/>
                      <a:r>
                        <a:rPr lang="pl-PL" sz="2100"/>
                        <a:t>14.45/7.58 (61)</a:t>
                      </a:r>
                    </a:p>
                  </a:txBody>
                  <a:tcPr marL="68580" marR="68580" marT="34290" marB="34290" anchor="ctr"/>
                </a:tc>
                <a:tc>
                  <a:txBody>
                    <a:bodyPr/>
                    <a:lstStyle/>
                    <a:p>
                      <a:pPr algn="ctr"/>
                      <a:r>
                        <a:rPr lang="pl-PL" sz="2100"/>
                        <a:t>10.94/5.69 (61)</a:t>
                      </a:r>
                    </a:p>
                  </a:txBody>
                  <a:tcPr marL="68580" marR="68580" marT="34290" marB="34290" anchor="ctr"/>
                </a:tc>
                <a:tc>
                  <a:txBody>
                    <a:bodyPr/>
                    <a:lstStyle/>
                    <a:p>
                      <a:pPr algn="ctr"/>
                      <a:r>
                        <a:rPr lang="pl-PL" sz="2100"/>
                        <a:t>12.71/4.40 (38)</a:t>
                      </a:r>
                    </a:p>
                  </a:txBody>
                  <a:tcPr marL="68580" marR="68580" marT="34290" marB="34290" anchor="ctr"/>
                </a:tc>
                <a:tc>
                  <a:txBody>
                    <a:bodyPr/>
                    <a:lstStyle/>
                    <a:p>
                      <a:pPr algn="ctr"/>
                      <a:r>
                        <a:rPr lang="pl-PL" sz="2100" b="1" dirty="0"/>
                        <a:t>0.029</a:t>
                      </a:r>
                    </a:p>
                  </a:txBody>
                  <a:tcPr marL="68580" marR="68580" marT="34290" marB="34290" anchor="ctr"/>
                </a:tc>
                <a:extLst>
                  <a:ext uri="{0D108BD9-81ED-4DB2-BD59-A6C34878D82A}">
                    <a16:rowId xmlns:a16="http://schemas.microsoft.com/office/drawing/2014/main" val="10005"/>
                  </a:ext>
                </a:extLst>
              </a:tr>
            </a:tbl>
          </a:graphicData>
        </a:graphic>
      </p:graphicFrame>
      <p:pic>
        <p:nvPicPr>
          <p:cNvPr id="5" name="Image 6">
            <a:extLst>
              <a:ext uri="{FF2B5EF4-FFF2-40B4-BE49-F238E27FC236}">
                <a16:creationId xmlns:a16="http://schemas.microsoft.com/office/drawing/2014/main" id="{A54AE0D7-1998-0343-975E-E6225DB963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2149359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49152" y="370115"/>
            <a:ext cx="7886700" cy="994172"/>
          </a:xfrm>
        </p:spPr>
        <p:txBody>
          <a:bodyPr>
            <a:normAutofit fontScale="90000"/>
          </a:bodyPr>
          <a:lstStyle/>
          <a:p>
            <a:pPr algn="ctr"/>
            <a:r>
              <a:rPr lang="pl-PL" dirty="0"/>
              <a:t>CES-D </a:t>
            </a:r>
            <a:r>
              <a:rPr lang="pl-PL" sz="2800" dirty="0"/>
              <a:t>Center for </a:t>
            </a:r>
            <a:r>
              <a:rPr lang="pl-PL" sz="2800" dirty="0" err="1"/>
              <a:t>Epidemiologic</a:t>
            </a:r>
            <a:r>
              <a:rPr lang="pl-PL" sz="2800" dirty="0"/>
              <a:t> </a:t>
            </a:r>
            <a:r>
              <a:rPr lang="pl-PL" sz="2800" dirty="0" err="1"/>
              <a:t>Studies</a:t>
            </a:r>
            <a:r>
              <a:rPr lang="pl-PL" sz="2800" dirty="0"/>
              <a:t> </a:t>
            </a:r>
            <a:r>
              <a:rPr lang="pl-PL" sz="2800" dirty="0" err="1"/>
              <a:t>Depression</a:t>
            </a:r>
            <a:r>
              <a:rPr lang="pl-PL" sz="2800" dirty="0"/>
              <a:t> </a:t>
            </a:r>
            <a:r>
              <a:rPr lang="pl-PL" sz="2800" dirty="0" err="1"/>
              <a:t>Scale</a:t>
            </a:r>
            <a:r>
              <a:rPr lang="pl-PL" sz="2800" dirty="0"/>
              <a:t> </a:t>
            </a:r>
          </a:p>
        </p:txBody>
      </p:sp>
      <p:graphicFrame>
        <p:nvGraphicFramePr>
          <p:cNvPr id="4" name="Tabela 3"/>
          <p:cNvGraphicFramePr>
            <a:graphicFrameLocks noGrp="1"/>
          </p:cNvGraphicFramePr>
          <p:nvPr>
            <p:extLst/>
          </p:nvPr>
        </p:nvGraphicFramePr>
        <p:xfrm>
          <a:off x="2152652" y="1514718"/>
          <a:ext cx="7983201" cy="3675139"/>
        </p:xfrm>
        <a:graphic>
          <a:graphicData uri="http://schemas.openxmlformats.org/drawingml/2006/table">
            <a:tbl>
              <a:tblPr firstRow="1" bandRow="1">
                <a:tableStyleId>{5C22544A-7EE6-4342-B048-85BDC9FD1C3A}</a:tableStyleId>
              </a:tblPr>
              <a:tblGrid>
                <a:gridCol w="2921635">
                  <a:extLst>
                    <a:ext uri="{9D8B030D-6E8A-4147-A177-3AD203B41FA5}">
                      <a16:colId xmlns:a16="http://schemas.microsoft.com/office/drawing/2014/main" val="20000"/>
                    </a:ext>
                  </a:extLst>
                </a:gridCol>
                <a:gridCol w="1433830">
                  <a:extLst>
                    <a:ext uri="{9D8B030D-6E8A-4147-A177-3AD203B41FA5}">
                      <a16:colId xmlns:a16="http://schemas.microsoft.com/office/drawing/2014/main" val="20001"/>
                    </a:ext>
                  </a:extLst>
                </a:gridCol>
                <a:gridCol w="1391868">
                  <a:extLst>
                    <a:ext uri="{9D8B030D-6E8A-4147-A177-3AD203B41FA5}">
                      <a16:colId xmlns:a16="http://schemas.microsoft.com/office/drawing/2014/main" val="20002"/>
                    </a:ext>
                  </a:extLst>
                </a:gridCol>
                <a:gridCol w="1332865">
                  <a:extLst>
                    <a:ext uri="{9D8B030D-6E8A-4147-A177-3AD203B41FA5}">
                      <a16:colId xmlns:a16="http://schemas.microsoft.com/office/drawing/2014/main" val="20003"/>
                    </a:ext>
                  </a:extLst>
                </a:gridCol>
                <a:gridCol w="903003">
                  <a:extLst>
                    <a:ext uri="{9D8B030D-6E8A-4147-A177-3AD203B41FA5}">
                      <a16:colId xmlns:a16="http://schemas.microsoft.com/office/drawing/2014/main" val="20004"/>
                    </a:ext>
                  </a:extLst>
                </a:gridCol>
              </a:tblGrid>
              <a:tr h="388620">
                <a:tc rowSpan="2">
                  <a:txBody>
                    <a:bodyPr/>
                    <a:lstStyle/>
                    <a:p>
                      <a:pPr algn="ctr"/>
                      <a:r>
                        <a:rPr lang="pl-PL" sz="2100" dirty="0" err="1"/>
                        <a:t>Group</a:t>
                      </a:r>
                      <a:r>
                        <a:rPr lang="pl-PL" sz="2100" dirty="0"/>
                        <a:t> </a:t>
                      </a:r>
                    </a:p>
                  </a:txBody>
                  <a:tcPr marL="68580" marR="68580" marT="34290" marB="34290" anchor="ctr"/>
                </a:tc>
                <a:tc>
                  <a:txBody>
                    <a:bodyPr/>
                    <a:lstStyle/>
                    <a:p>
                      <a:pPr algn="ctr"/>
                      <a:r>
                        <a:rPr lang="pl-PL" sz="2100" dirty="0"/>
                        <a:t>T0</a:t>
                      </a:r>
                    </a:p>
                  </a:txBody>
                  <a:tcPr marL="68580" marR="68580" marT="34290" marB="34290"/>
                </a:tc>
                <a:tc>
                  <a:txBody>
                    <a:bodyPr/>
                    <a:lstStyle/>
                    <a:p>
                      <a:pPr algn="ctr"/>
                      <a:r>
                        <a:rPr lang="pl-PL" sz="2100" dirty="0"/>
                        <a:t>T1</a:t>
                      </a:r>
                    </a:p>
                  </a:txBody>
                  <a:tcPr marL="68580" marR="68580" marT="34290" marB="34290"/>
                </a:tc>
                <a:tc>
                  <a:txBody>
                    <a:bodyPr/>
                    <a:lstStyle/>
                    <a:p>
                      <a:pPr algn="ctr"/>
                      <a:r>
                        <a:rPr lang="pl-PL" sz="2100" dirty="0"/>
                        <a:t>T2</a:t>
                      </a:r>
                    </a:p>
                  </a:txBody>
                  <a:tcPr marL="68580" marR="68580" marT="34290" marB="34290"/>
                </a:tc>
                <a:tc rowSpan="2">
                  <a:txBody>
                    <a:bodyPr/>
                    <a:lstStyle/>
                    <a:p>
                      <a:pPr algn="ctr"/>
                      <a:r>
                        <a:rPr lang="pl-PL" sz="2100" dirty="0"/>
                        <a:t>p</a:t>
                      </a:r>
                    </a:p>
                  </a:txBody>
                  <a:tcPr marL="68580" marR="68580" marT="34290" marB="34290" anchor="ctr"/>
                </a:tc>
                <a:extLst>
                  <a:ext uri="{0D108BD9-81ED-4DB2-BD59-A6C34878D82A}">
                    <a16:rowId xmlns:a16="http://schemas.microsoft.com/office/drawing/2014/main" val="10000"/>
                  </a:ext>
                </a:extLst>
              </a:tr>
              <a:tr h="388620">
                <a:tc vMerge="1">
                  <a:txBody>
                    <a:bodyPr/>
                    <a:lstStyle/>
                    <a:p>
                      <a:endParaRPr lang="pl-PL"/>
                    </a:p>
                  </a:txBody>
                  <a:tcPr marL="68580" marR="68580" marT="34290" marB="34290"/>
                </a:tc>
                <a:tc gridSpan="3">
                  <a:txBody>
                    <a:bodyPr/>
                    <a:lstStyle/>
                    <a:p>
                      <a:pPr algn="ctr"/>
                      <a:r>
                        <a:rPr lang="pl-PL" sz="2100" dirty="0" err="1"/>
                        <a:t>Mean</a:t>
                      </a:r>
                      <a:r>
                        <a:rPr lang="pl-PL" sz="2100" dirty="0"/>
                        <a:t>/SD (N)</a:t>
                      </a:r>
                    </a:p>
                  </a:txBody>
                  <a:tcPr marL="68580" marR="68580" marT="34290" marB="34290"/>
                </a:tc>
                <a:tc hMerge="1">
                  <a:txBody>
                    <a:bodyPr/>
                    <a:lstStyle/>
                    <a:p>
                      <a:endParaRPr lang="pl-PL"/>
                    </a:p>
                  </a:txBody>
                  <a:tcPr marL="68580" marR="68580" marT="34290" marB="34290"/>
                </a:tc>
                <a:tc hMerge="1">
                  <a:txBody>
                    <a:bodyPr/>
                    <a:lstStyle/>
                    <a:p>
                      <a:endParaRPr lang="pl-PL"/>
                    </a:p>
                  </a:txBody>
                  <a:tcPr marL="68580" marR="68580" marT="34290" marB="34290"/>
                </a:tc>
                <a:tc vMerge="1">
                  <a:txBody>
                    <a:bodyPr/>
                    <a:lstStyle/>
                    <a:p>
                      <a:endParaRPr lang="pl-PL"/>
                    </a:p>
                  </a:txBody>
                  <a:tcPr marL="68580" marR="68580" marT="34290" marB="34290"/>
                </a:tc>
                <a:extLst>
                  <a:ext uri="{0D108BD9-81ED-4DB2-BD59-A6C34878D82A}">
                    <a16:rowId xmlns:a16="http://schemas.microsoft.com/office/drawing/2014/main" val="10001"/>
                  </a:ext>
                </a:extLst>
              </a:tr>
              <a:tr h="545465">
                <a:tc>
                  <a:txBody>
                    <a:bodyPr/>
                    <a:lstStyle/>
                    <a:p>
                      <a:pPr algn="ctr"/>
                      <a:r>
                        <a:rPr lang="pl-PL" sz="2100" dirty="0"/>
                        <a:t>G1 diet</a:t>
                      </a:r>
                    </a:p>
                  </a:txBody>
                  <a:tcPr marL="68580" marR="68580" marT="34290" marB="34290" anchor="ctr"/>
                </a:tc>
                <a:tc>
                  <a:txBody>
                    <a:bodyPr/>
                    <a:lstStyle/>
                    <a:p>
                      <a:pPr algn="ctr"/>
                      <a:r>
                        <a:rPr lang="pl-PL" sz="2100" dirty="0"/>
                        <a:t>17.29/8.20 (28)</a:t>
                      </a:r>
                    </a:p>
                  </a:txBody>
                  <a:tcPr marL="68580" marR="68580" marT="34290" marB="34290" anchor="ctr"/>
                </a:tc>
                <a:tc>
                  <a:txBody>
                    <a:bodyPr/>
                    <a:lstStyle/>
                    <a:p>
                      <a:pPr algn="ctr"/>
                      <a:r>
                        <a:rPr lang="pl-PL" sz="2100" dirty="0"/>
                        <a:t>18.26/8.07 (27)</a:t>
                      </a:r>
                    </a:p>
                  </a:txBody>
                  <a:tcPr marL="68580" marR="68580" marT="34290" marB="34290" anchor="ctr"/>
                </a:tc>
                <a:tc>
                  <a:txBody>
                    <a:bodyPr/>
                    <a:lstStyle/>
                    <a:p>
                      <a:pPr algn="ctr"/>
                      <a:r>
                        <a:rPr lang="pl-PL" sz="2100" dirty="0"/>
                        <a:t>18.79/7.06 (19)</a:t>
                      </a:r>
                    </a:p>
                  </a:txBody>
                  <a:tcPr marL="68580" marR="68580" marT="34290" marB="34290" anchor="ctr"/>
                </a:tc>
                <a:tc>
                  <a:txBody>
                    <a:bodyPr/>
                    <a:lstStyle/>
                    <a:p>
                      <a:pPr algn="ctr"/>
                      <a:r>
                        <a:rPr lang="pl-PL" sz="2100" dirty="0"/>
                        <a:t>0.528</a:t>
                      </a:r>
                    </a:p>
                  </a:txBody>
                  <a:tcPr marL="68580" marR="68580" marT="34290" marB="34290" anchor="ctr"/>
                </a:tc>
                <a:extLst>
                  <a:ext uri="{0D108BD9-81ED-4DB2-BD59-A6C34878D82A}">
                    <a16:rowId xmlns:a16="http://schemas.microsoft.com/office/drawing/2014/main" val="10002"/>
                  </a:ext>
                </a:extLst>
              </a:tr>
              <a:tr h="585488">
                <a:tc>
                  <a:txBody>
                    <a:bodyPr/>
                    <a:lstStyle/>
                    <a:p>
                      <a:pPr algn="ctr"/>
                      <a:r>
                        <a:rPr lang="pl-PL" sz="2100" dirty="0"/>
                        <a:t>G2 </a:t>
                      </a:r>
                      <a:r>
                        <a:rPr lang="pl-PL" sz="2100" dirty="0" err="1"/>
                        <a:t>physical</a:t>
                      </a:r>
                      <a:r>
                        <a:rPr lang="pl-PL" sz="2100" dirty="0"/>
                        <a:t> </a:t>
                      </a:r>
                      <a:r>
                        <a:rPr lang="pl-PL" sz="2100" dirty="0" err="1"/>
                        <a:t>activity</a:t>
                      </a:r>
                      <a:endParaRPr lang="pl-PL" sz="2100" dirty="0"/>
                    </a:p>
                  </a:txBody>
                  <a:tcPr marL="68580" marR="68580" marT="34290" marB="34290" anchor="ctr"/>
                </a:tc>
                <a:tc>
                  <a:txBody>
                    <a:bodyPr/>
                    <a:lstStyle/>
                    <a:p>
                      <a:pPr algn="ctr"/>
                      <a:r>
                        <a:rPr lang="pl-PL" sz="2100"/>
                        <a:t>17.53/7.93 (38)</a:t>
                      </a:r>
                    </a:p>
                  </a:txBody>
                  <a:tcPr marL="68580" marR="68580" marT="34290" marB="34290" anchor="ctr"/>
                </a:tc>
                <a:tc>
                  <a:txBody>
                    <a:bodyPr/>
                    <a:lstStyle/>
                    <a:p>
                      <a:pPr algn="ctr"/>
                      <a:r>
                        <a:rPr lang="pl-PL" sz="2100"/>
                        <a:t>17.27/6.88 (33)</a:t>
                      </a:r>
                    </a:p>
                  </a:txBody>
                  <a:tcPr marL="68580" marR="68580" marT="34290" marB="34290" anchor="ctr"/>
                </a:tc>
                <a:tc>
                  <a:txBody>
                    <a:bodyPr/>
                    <a:lstStyle/>
                    <a:p>
                      <a:pPr algn="ctr"/>
                      <a:r>
                        <a:rPr lang="pl-PL" sz="2100" dirty="0"/>
                        <a:t>16.83/4.67 (24)</a:t>
                      </a:r>
                    </a:p>
                  </a:txBody>
                  <a:tcPr marL="68580" marR="68580" marT="34290" marB="34290" anchor="ctr"/>
                </a:tc>
                <a:tc>
                  <a:txBody>
                    <a:bodyPr/>
                    <a:lstStyle/>
                    <a:p>
                      <a:pPr algn="ctr"/>
                      <a:r>
                        <a:rPr lang="pl-PL" sz="2100" dirty="0"/>
                        <a:t>0.938</a:t>
                      </a:r>
                    </a:p>
                  </a:txBody>
                  <a:tcPr marL="68580" marR="68580" marT="34290" marB="34290" anchor="ctr"/>
                </a:tc>
                <a:extLst>
                  <a:ext uri="{0D108BD9-81ED-4DB2-BD59-A6C34878D82A}">
                    <a16:rowId xmlns:a16="http://schemas.microsoft.com/office/drawing/2014/main" val="10003"/>
                  </a:ext>
                </a:extLst>
              </a:tr>
              <a:tr h="593347">
                <a:tc>
                  <a:txBody>
                    <a:bodyPr/>
                    <a:lstStyle/>
                    <a:p>
                      <a:pPr algn="ctr"/>
                      <a:r>
                        <a:rPr lang="pl-PL" sz="2100" dirty="0"/>
                        <a:t>G3 (G1+G2)</a:t>
                      </a:r>
                    </a:p>
                  </a:txBody>
                  <a:tcPr marL="68580" marR="68580" marT="34290" marB="34290" anchor="ctr"/>
                </a:tc>
                <a:tc>
                  <a:txBody>
                    <a:bodyPr/>
                    <a:lstStyle/>
                    <a:p>
                      <a:pPr algn="ctr"/>
                      <a:r>
                        <a:rPr lang="pl-PL" sz="2100" dirty="0"/>
                        <a:t>20.11/6.94 (35)</a:t>
                      </a:r>
                    </a:p>
                  </a:txBody>
                  <a:tcPr marL="68580" marR="68580" marT="34290" marB="34290" anchor="ctr"/>
                </a:tc>
                <a:tc>
                  <a:txBody>
                    <a:bodyPr/>
                    <a:lstStyle/>
                    <a:p>
                      <a:pPr algn="ctr"/>
                      <a:r>
                        <a:rPr lang="pl-PL" sz="2100"/>
                        <a:t>17.19/6.65 (27)</a:t>
                      </a:r>
                    </a:p>
                  </a:txBody>
                  <a:tcPr marL="68580" marR="68580" marT="34290" marB="34290" anchor="ctr"/>
                </a:tc>
                <a:tc>
                  <a:txBody>
                    <a:bodyPr/>
                    <a:lstStyle/>
                    <a:p>
                      <a:pPr algn="ctr"/>
                      <a:r>
                        <a:rPr lang="pl-PL" sz="2100"/>
                        <a:t>20.07/5.84 (28)</a:t>
                      </a:r>
                    </a:p>
                  </a:txBody>
                  <a:tcPr marL="68580" marR="68580" marT="34290" marB="34290" anchor="ctr"/>
                </a:tc>
                <a:tc>
                  <a:txBody>
                    <a:bodyPr/>
                    <a:lstStyle/>
                    <a:p>
                      <a:pPr algn="ctr"/>
                      <a:r>
                        <a:rPr lang="pl-PL" sz="2100" dirty="0"/>
                        <a:t>0.215</a:t>
                      </a:r>
                    </a:p>
                  </a:txBody>
                  <a:tcPr marL="68580" marR="68580" marT="34290" marB="34290" anchor="ctr"/>
                </a:tc>
                <a:extLst>
                  <a:ext uri="{0D108BD9-81ED-4DB2-BD59-A6C34878D82A}">
                    <a16:rowId xmlns:a16="http://schemas.microsoft.com/office/drawing/2014/main" val="10004"/>
                  </a:ext>
                </a:extLst>
              </a:tr>
              <a:tr h="771919">
                <a:tc>
                  <a:txBody>
                    <a:bodyPr/>
                    <a:lstStyle/>
                    <a:p>
                      <a:pPr algn="ctr"/>
                      <a:r>
                        <a:rPr lang="pl-PL" sz="2100" dirty="0"/>
                        <a:t>G5 </a:t>
                      </a:r>
                      <a:r>
                        <a:rPr lang="pl-PL" sz="2100" dirty="0" err="1"/>
                        <a:t>control</a:t>
                      </a:r>
                      <a:endParaRPr lang="pl-PL" sz="2100" dirty="0"/>
                    </a:p>
                  </a:txBody>
                  <a:tcPr marL="68580" marR="68580" marT="34290" marB="34290" anchor="ctr"/>
                </a:tc>
                <a:tc>
                  <a:txBody>
                    <a:bodyPr/>
                    <a:lstStyle/>
                    <a:p>
                      <a:pPr algn="ctr"/>
                      <a:r>
                        <a:rPr lang="pl-PL" sz="2100"/>
                        <a:t>20.88/8.42 (52)</a:t>
                      </a:r>
                    </a:p>
                  </a:txBody>
                  <a:tcPr marL="68580" marR="68580" marT="34290" marB="34290" anchor="ctr"/>
                </a:tc>
                <a:tc>
                  <a:txBody>
                    <a:bodyPr/>
                    <a:lstStyle/>
                    <a:p>
                      <a:pPr algn="ctr"/>
                      <a:r>
                        <a:rPr lang="pl-PL" sz="2100"/>
                        <a:t>23.35/9.27 (51)</a:t>
                      </a:r>
                    </a:p>
                  </a:txBody>
                  <a:tcPr marL="68580" marR="68580" marT="34290" marB="34290" anchor="ctr"/>
                </a:tc>
                <a:tc>
                  <a:txBody>
                    <a:bodyPr/>
                    <a:lstStyle/>
                    <a:p>
                      <a:pPr algn="ctr"/>
                      <a:r>
                        <a:rPr lang="pl-PL" sz="2100"/>
                        <a:t>19.90/5.42 (30)</a:t>
                      </a:r>
                    </a:p>
                  </a:txBody>
                  <a:tcPr marL="68580" marR="68580" marT="34290" marB="34290" anchor="ctr"/>
                </a:tc>
                <a:tc>
                  <a:txBody>
                    <a:bodyPr/>
                    <a:lstStyle/>
                    <a:p>
                      <a:pPr algn="ctr"/>
                      <a:r>
                        <a:rPr lang="pl-PL" sz="2100" dirty="0"/>
                        <a:t>0.192</a:t>
                      </a:r>
                    </a:p>
                  </a:txBody>
                  <a:tcPr marL="68580" marR="68580" marT="34290" marB="34290" anchor="ctr"/>
                </a:tc>
                <a:extLst>
                  <a:ext uri="{0D108BD9-81ED-4DB2-BD59-A6C34878D82A}">
                    <a16:rowId xmlns:a16="http://schemas.microsoft.com/office/drawing/2014/main" val="10005"/>
                  </a:ext>
                </a:extLst>
              </a:tr>
            </a:tbl>
          </a:graphicData>
        </a:graphic>
      </p:graphicFrame>
      <p:pic>
        <p:nvPicPr>
          <p:cNvPr id="5" name="Image 6">
            <a:extLst>
              <a:ext uri="{FF2B5EF4-FFF2-40B4-BE49-F238E27FC236}">
                <a16:creationId xmlns:a16="http://schemas.microsoft.com/office/drawing/2014/main" id="{377952D6-EBDB-384B-A166-6C4DC7F914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3950988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40690" y="370115"/>
            <a:ext cx="8356921" cy="994172"/>
          </a:xfrm>
        </p:spPr>
        <p:txBody>
          <a:bodyPr/>
          <a:lstStyle/>
          <a:p>
            <a:pPr algn="ctr"/>
            <a:r>
              <a:rPr lang="pl-PL" dirty="0"/>
              <a:t>MOCA </a:t>
            </a:r>
            <a:r>
              <a:rPr lang="pl-PL" sz="3600" dirty="0"/>
              <a:t>- Montreal </a:t>
            </a:r>
            <a:r>
              <a:rPr lang="pl-PL" sz="3600" dirty="0" err="1"/>
              <a:t>Cognitive</a:t>
            </a:r>
            <a:r>
              <a:rPr lang="pl-PL" sz="3600" dirty="0"/>
              <a:t> </a:t>
            </a:r>
            <a:r>
              <a:rPr lang="pl-PL" sz="3600" dirty="0" err="1"/>
              <a:t>Assessment</a:t>
            </a:r>
            <a:r>
              <a:rPr lang="pl-PL" sz="3600" dirty="0"/>
              <a:t> </a:t>
            </a:r>
          </a:p>
        </p:txBody>
      </p:sp>
      <p:graphicFrame>
        <p:nvGraphicFramePr>
          <p:cNvPr id="4" name="Tabela 3"/>
          <p:cNvGraphicFramePr>
            <a:graphicFrameLocks noGrp="1"/>
          </p:cNvGraphicFramePr>
          <p:nvPr>
            <p:extLst/>
          </p:nvPr>
        </p:nvGraphicFramePr>
        <p:xfrm>
          <a:off x="2152652" y="1514717"/>
          <a:ext cx="7983201" cy="3678314"/>
        </p:xfrm>
        <a:graphic>
          <a:graphicData uri="http://schemas.openxmlformats.org/drawingml/2006/table">
            <a:tbl>
              <a:tblPr firstRow="1" bandRow="1">
                <a:tableStyleId>{5C22544A-7EE6-4342-B048-85BDC9FD1C3A}</a:tableStyleId>
              </a:tblPr>
              <a:tblGrid>
                <a:gridCol w="2935605">
                  <a:extLst>
                    <a:ext uri="{9D8B030D-6E8A-4147-A177-3AD203B41FA5}">
                      <a16:colId xmlns:a16="http://schemas.microsoft.com/office/drawing/2014/main" val="20000"/>
                    </a:ext>
                  </a:extLst>
                </a:gridCol>
                <a:gridCol w="1362075">
                  <a:extLst>
                    <a:ext uri="{9D8B030D-6E8A-4147-A177-3AD203B41FA5}">
                      <a16:colId xmlns:a16="http://schemas.microsoft.com/office/drawing/2014/main" val="20001"/>
                    </a:ext>
                  </a:extLst>
                </a:gridCol>
                <a:gridCol w="1392024">
                  <a:extLst>
                    <a:ext uri="{9D8B030D-6E8A-4147-A177-3AD203B41FA5}">
                      <a16:colId xmlns:a16="http://schemas.microsoft.com/office/drawing/2014/main" val="20002"/>
                    </a:ext>
                  </a:extLst>
                </a:gridCol>
                <a:gridCol w="1391285">
                  <a:extLst>
                    <a:ext uri="{9D8B030D-6E8A-4147-A177-3AD203B41FA5}">
                      <a16:colId xmlns:a16="http://schemas.microsoft.com/office/drawing/2014/main" val="20003"/>
                    </a:ext>
                  </a:extLst>
                </a:gridCol>
                <a:gridCol w="902212">
                  <a:extLst>
                    <a:ext uri="{9D8B030D-6E8A-4147-A177-3AD203B41FA5}">
                      <a16:colId xmlns:a16="http://schemas.microsoft.com/office/drawing/2014/main" val="20004"/>
                    </a:ext>
                  </a:extLst>
                </a:gridCol>
              </a:tblGrid>
              <a:tr h="388620">
                <a:tc rowSpan="2">
                  <a:txBody>
                    <a:bodyPr/>
                    <a:lstStyle/>
                    <a:p>
                      <a:pPr algn="ctr"/>
                      <a:r>
                        <a:rPr lang="pl-PL" sz="2100" dirty="0" err="1"/>
                        <a:t>Group</a:t>
                      </a:r>
                      <a:r>
                        <a:rPr lang="pl-PL" sz="2100" dirty="0"/>
                        <a:t> </a:t>
                      </a:r>
                    </a:p>
                  </a:txBody>
                  <a:tcPr marL="68580" marR="68580" marT="34290" marB="34290" anchor="ctr"/>
                </a:tc>
                <a:tc>
                  <a:txBody>
                    <a:bodyPr/>
                    <a:lstStyle/>
                    <a:p>
                      <a:pPr algn="ctr"/>
                      <a:r>
                        <a:rPr lang="pl-PL" sz="2100" dirty="0"/>
                        <a:t>T0</a:t>
                      </a:r>
                    </a:p>
                  </a:txBody>
                  <a:tcPr marL="68580" marR="68580" marT="34290" marB="34290"/>
                </a:tc>
                <a:tc>
                  <a:txBody>
                    <a:bodyPr/>
                    <a:lstStyle/>
                    <a:p>
                      <a:pPr algn="ctr"/>
                      <a:r>
                        <a:rPr lang="pl-PL" sz="2100" dirty="0"/>
                        <a:t>T1</a:t>
                      </a:r>
                    </a:p>
                  </a:txBody>
                  <a:tcPr marL="68580" marR="68580" marT="34290" marB="34290"/>
                </a:tc>
                <a:tc>
                  <a:txBody>
                    <a:bodyPr/>
                    <a:lstStyle/>
                    <a:p>
                      <a:pPr algn="ctr"/>
                      <a:r>
                        <a:rPr lang="pl-PL" sz="2100" dirty="0"/>
                        <a:t>T2</a:t>
                      </a:r>
                    </a:p>
                  </a:txBody>
                  <a:tcPr marL="68580" marR="68580" marT="34290" marB="34290"/>
                </a:tc>
                <a:tc rowSpan="2">
                  <a:txBody>
                    <a:bodyPr/>
                    <a:lstStyle/>
                    <a:p>
                      <a:pPr algn="ctr"/>
                      <a:r>
                        <a:rPr lang="pl-PL" sz="2100" dirty="0"/>
                        <a:t>p</a:t>
                      </a:r>
                    </a:p>
                  </a:txBody>
                  <a:tcPr marL="68580" marR="68580" marT="34290" marB="34290" anchor="ctr"/>
                </a:tc>
                <a:extLst>
                  <a:ext uri="{0D108BD9-81ED-4DB2-BD59-A6C34878D82A}">
                    <a16:rowId xmlns:a16="http://schemas.microsoft.com/office/drawing/2014/main" val="10000"/>
                  </a:ext>
                </a:extLst>
              </a:tr>
              <a:tr h="388620">
                <a:tc vMerge="1">
                  <a:txBody>
                    <a:bodyPr/>
                    <a:lstStyle/>
                    <a:p>
                      <a:endParaRPr lang="pl-PL"/>
                    </a:p>
                  </a:txBody>
                  <a:tcPr marL="68580" marR="68580" marT="34290" marB="34290"/>
                </a:tc>
                <a:tc gridSpan="3">
                  <a:txBody>
                    <a:bodyPr/>
                    <a:lstStyle/>
                    <a:p>
                      <a:pPr algn="ctr"/>
                      <a:r>
                        <a:rPr lang="pl-PL" sz="2100" dirty="0" err="1"/>
                        <a:t>Mean</a:t>
                      </a:r>
                      <a:r>
                        <a:rPr lang="pl-PL" sz="2100" dirty="0"/>
                        <a:t>/SD (N)</a:t>
                      </a:r>
                    </a:p>
                  </a:txBody>
                  <a:tcPr marL="68580" marR="68580" marT="34290" marB="34290"/>
                </a:tc>
                <a:tc hMerge="1">
                  <a:txBody>
                    <a:bodyPr/>
                    <a:lstStyle/>
                    <a:p>
                      <a:endParaRPr lang="pl-PL"/>
                    </a:p>
                  </a:txBody>
                  <a:tcPr marL="68580" marR="68580" marT="34290" marB="34290"/>
                </a:tc>
                <a:tc hMerge="1">
                  <a:txBody>
                    <a:bodyPr/>
                    <a:lstStyle/>
                    <a:p>
                      <a:endParaRPr lang="pl-PL"/>
                    </a:p>
                  </a:txBody>
                  <a:tcPr marL="68580" marR="68580" marT="34290" marB="34290"/>
                </a:tc>
                <a:tc vMerge="1">
                  <a:txBody>
                    <a:bodyPr/>
                    <a:lstStyle/>
                    <a:p>
                      <a:endParaRPr lang="pl-PL"/>
                    </a:p>
                  </a:txBody>
                  <a:tcPr marL="68580" marR="68580" marT="34290" marB="34290"/>
                </a:tc>
                <a:extLst>
                  <a:ext uri="{0D108BD9-81ED-4DB2-BD59-A6C34878D82A}">
                    <a16:rowId xmlns:a16="http://schemas.microsoft.com/office/drawing/2014/main" val="10001"/>
                  </a:ext>
                </a:extLst>
              </a:tr>
              <a:tr h="545483">
                <a:tc>
                  <a:txBody>
                    <a:bodyPr/>
                    <a:lstStyle/>
                    <a:p>
                      <a:pPr algn="ctr"/>
                      <a:r>
                        <a:rPr lang="pl-PL" sz="2100" dirty="0"/>
                        <a:t>G1 diet</a:t>
                      </a:r>
                    </a:p>
                  </a:txBody>
                  <a:tcPr marL="68580" marR="68580" marT="34290" marB="34290" anchor="ctr"/>
                </a:tc>
                <a:tc>
                  <a:txBody>
                    <a:bodyPr/>
                    <a:lstStyle/>
                    <a:p>
                      <a:pPr algn="ctr"/>
                      <a:r>
                        <a:rPr lang="pl-PL" sz="2100" dirty="0"/>
                        <a:t>23.34/3.81 (38)</a:t>
                      </a:r>
                    </a:p>
                  </a:txBody>
                  <a:tcPr marL="68580" marR="68580" marT="34290" marB="34290" anchor="ctr"/>
                </a:tc>
                <a:tc>
                  <a:txBody>
                    <a:bodyPr/>
                    <a:lstStyle/>
                    <a:p>
                      <a:pPr algn="ctr"/>
                      <a:r>
                        <a:rPr lang="pl-PL" sz="2100" dirty="0"/>
                        <a:t>24.28/4.02 (32)</a:t>
                      </a:r>
                    </a:p>
                  </a:txBody>
                  <a:tcPr marL="68580" marR="68580" marT="34290" marB="34290" anchor="ctr"/>
                </a:tc>
                <a:tc>
                  <a:txBody>
                    <a:bodyPr/>
                    <a:lstStyle/>
                    <a:p>
                      <a:pPr algn="ctr"/>
                      <a:r>
                        <a:rPr lang="pl-PL" sz="2100" dirty="0"/>
                        <a:t>24.68/2.42 (22)</a:t>
                      </a:r>
                    </a:p>
                  </a:txBody>
                  <a:tcPr marL="68580" marR="68580" marT="34290" marB="34290" anchor="ctr"/>
                </a:tc>
                <a:tc>
                  <a:txBody>
                    <a:bodyPr/>
                    <a:lstStyle/>
                    <a:p>
                      <a:pPr algn="ctr"/>
                      <a:r>
                        <a:rPr lang="pl-PL" sz="2100" dirty="0"/>
                        <a:t>0.254</a:t>
                      </a:r>
                    </a:p>
                  </a:txBody>
                  <a:tcPr marL="68580" marR="68580" marT="34290" marB="34290" anchor="ctr"/>
                </a:tc>
                <a:extLst>
                  <a:ext uri="{0D108BD9-81ED-4DB2-BD59-A6C34878D82A}">
                    <a16:rowId xmlns:a16="http://schemas.microsoft.com/office/drawing/2014/main" val="10002"/>
                  </a:ext>
                </a:extLst>
              </a:tr>
              <a:tr h="711835">
                <a:tc>
                  <a:txBody>
                    <a:bodyPr/>
                    <a:lstStyle/>
                    <a:p>
                      <a:pPr algn="ctr"/>
                      <a:r>
                        <a:rPr lang="pl-PL" sz="2100" dirty="0"/>
                        <a:t>G2 </a:t>
                      </a:r>
                      <a:r>
                        <a:rPr lang="pl-PL" sz="2100" dirty="0" err="1"/>
                        <a:t>physical</a:t>
                      </a:r>
                      <a:r>
                        <a:rPr lang="pl-PL" sz="2100" dirty="0"/>
                        <a:t> </a:t>
                      </a:r>
                      <a:r>
                        <a:rPr lang="pl-PL" sz="2100" dirty="0" err="1"/>
                        <a:t>activity</a:t>
                      </a:r>
                      <a:endParaRPr lang="pl-PL" sz="2100" dirty="0"/>
                    </a:p>
                  </a:txBody>
                  <a:tcPr marL="68580" marR="68580" marT="34290" marB="34290" anchor="ctr"/>
                </a:tc>
                <a:tc>
                  <a:txBody>
                    <a:bodyPr/>
                    <a:lstStyle/>
                    <a:p>
                      <a:pPr algn="ctr"/>
                      <a:r>
                        <a:rPr lang="pl-PL" sz="2100"/>
                        <a:t>23.67/3.48 (42)</a:t>
                      </a:r>
                    </a:p>
                  </a:txBody>
                  <a:tcPr marL="68580" marR="68580" marT="34290" marB="34290" anchor="ctr"/>
                </a:tc>
                <a:tc>
                  <a:txBody>
                    <a:bodyPr/>
                    <a:lstStyle/>
                    <a:p>
                      <a:pPr algn="ctr"/>
                      <a:r>
                        <a:rPr lang="pl-PL" sz="2100"/>
                        <a:t>23.88/4.30 (35)</a:t>
                      </a:r>
                    </a:p>
                  </a:txBody>
                  <a:tcPr marL="68580" marR="68580" marT="34290" marB="34290" anchor="ctr"/>
                </a:tc>
                <a:tc>
                  <a:txBody>
                    <a:bodyPr/>
                    <a:lstStyle/>
                    <a:p>
                      <a:pPr algn="ctr"/>
                      <a:r>
                        <a:rPr lang="pl-PL" sz="2100" dirty="0"/>
                        <a:t>26.23/2.75 (26)</a:t>
                      </a:r>
                    </a:p>
                  </a:txBody>
                  <a:tcPr marL="68580" marR="68580" marT="34290" marB="34290" anchor="ctr"/>
                </a:tc>
                <a:tc>
                  <a:txBody>
                    <a:bodyPr/>
                    <a:lstStyle/>
                    <a:p>
                      <a:pPr algn="ctr"/>
                      <a:r>
                        <a:rPr lang="pl-PL" sz="2100" b="1" dirty="0"/>
                        <a:t>0.005</a:t>
                      </a:r>
                    </a:p>
                  </a:txBody>
                  <a:tcPr marL="68580" marR="68580" marT="34290" marB="34290" anchor="ctr"/>
                </a:tc>
                <a:extLst>
                  <a:ext uri="{0D108BD9-81ED-4DB2-BD59-A6C34878D82A}">
                    <a16:rowId xmlns:a16="http://schemas.microsoft.com/office/drawing/2014/main" val="10003"/>
                  </a:ext>
                </a:extLst>
              </a:tr>
              <a:tr h="593347">
                <a:tc>
                  <a:txBody>
                    <a:bodyPr/>
                    <a:lstStyle/>
                    <a:p>
                      <a:pPr algn="ctr"/>
                      <a:r>
                        <a:rPr lang="pl-PL" sz="2100" dirty="0"/>
                        <a:t>G3 (G1+G2)</a:t>
                      </a:r>
                    </a:p>
                  </a:txBody>
                  <a:tcPr marL="68580" marR="68580" marT="34290" marB="34290" anchor="ctr"/>
                </a:tc>
                <a:tc>
                  <a:txBody>
                    <a:bodyPr/>
                    <a:lstStyle/>
                    <a:p>
                      <a:pPr algn="ctr"/>
                      <a:r>
                        <a:rPr lang="pl-PL" sz="2100" dirty="0"/>
                        <a:t>22.20/4.35 (45)</a:t>
                      </a:r>
                    </a:p>
                  </a:txBody>
                  <a:tcPr marL="68580" marR="68580" marT="34290" marB="34290" anchor="ctr"/>
                </a:tc>
                <a:tc>
                  <a:txBody>
                    <a:bodyPr/>
                    <a:lstStyle/>
                    <a:p>
                      <a:pPr algn="ctr"/>
                      <a:r>
                        <a:rPr lang="pl-PL" sz="2100"/>
                        <a:t>23.64/3.64 (33)</a:t>
                      </a:r>
                    </a:p>
                  </a:txBody>
                  <a:tcPr marL="68580" marR="68580" marT="34290" marB="34290" anchor="ctr"/>
                </a:tc>
                <a:tc>
                  <a:txBody>
                    <a:bodyPr/>
                    <a:lstStyle/>
                    <a:p>
                      <a:pPr algn="ctr"/>
                      <a:r>
                        <a:rPr lang="pl-PL" sz="2100"/>
                        <a:t>24.09/2.67 (32)</a:t>
                      </a:r>
                    </a:p>
                  </a:txBody>
                  <a:tcPr marL="68580" marR="68580" marT="34290" marB="34290" anchor="ctr"/>
                </a:tc>
                <a:tc>
                  <a:txBody>
                    <a:bodyPr/>
                    <a:lstStyle/>
                    <a:p>
                      <a:pPr algn="ctr"/>
                      <a:r>
                        <a:rPr lang="pl-PL" sz="2100" dirty="0"/>
                        <a:t>0.167</a:t>
                      </a:r>
                    </a:p>
                  </a:txBody>
                  <a:tcPr marL="68580" marR="68580" marT="34290" marB="34290" anchor="ctr"/>
                </a:tc>
                <a:extLst>
                  <a:ext uri="{0D108BD9-81ED-4DB2-BD59-A6C34878D82A}">
                    <a16:rowId xmlns:a16="http://schemas.microsoft.com/office/drawing/2014/main" val="10004"/>
                  </a:ext>
                </a:extLst>
              </a:tr>
              <a:tr h="771919">
                <a:tc>
                  <a:txBody>
                    <a:bodyPr/>
                    <a:lstStyle/>
                    <a:p>
                      <a:pPr algn="ctr"/>
                      <a:r>
                        <a:rPr lang="pl-PL" sz="2100" dirty="0"/>
                        <a:t>G5 </a:t>
                      </a:r>
                      <a:r>
                        <a:rPr lang="pl-PL" sz="2100" dirty="0" err="1"/>
                        <a:t>control</a:t>
                      </a:r>
                      <a:endParaRPr lang="pl-PL" sz="2100" dirty="0"/>
                    </a:p>
                  </a:txBody>
                  <a:tcPr marL="68580" marR="68580" marT="34290" marB="34290" anchor="ctr"/>
                </a:tc>
                <a:tc>
                  <a:txBody>
                    <a:bodyPr/>
                    <a:lstStyle/>
                    <a:p>
                      <a:pPr algn="ctr"/>
                      <a:r>
                        <a:rPr lang="pl-PL" sz="2100"/>
                        <a:t>16.25/5.97 (61)</a:t>
                      </a:r>
                    </a:p>
                  </a:txBody>
                  <a:tcPr marL="68580" marR="68580" marT="34290" marB="34290" anchor="ctr"/>
                </a:tc>
                <a:tc>
                  <a:txBody>
                    <a:bodyPr/>
                    <a:lstStyle/>
                    <a:p>
                      <a:pPr algn="ctr"/>
                      <a:r>
                        <a:rPr lang="pl-PL" sz="2100"/>
                        <a:t>17.36/6.89 (61)</a:t>
                      </a:r>
                    </a:p>
                  </a:txBody>
                  <a:tcPr marL="68580" marR="68580" marT="34290" marB="34290" anchor="ctr"/>
                </a:tc>
                <a:tc>
                  <a:txBody>
                    <a:bodyPr/>
                    <a:lstStyle/>
                    <a:p>
                      <a:pPr algn="ctr"/>
                      <a:r>
                        <a:rPr lang="pl-PL" sz="2100"/>
                        <a:t>20.54/5.91 (37)</a:t>
                      </a:r>
                    </a:p>
                  </a:txBody>
                  <a:tcPr marL="68580" marR="68580" marT="34290" marB="34290" anchor="ctr"/>
                </a:tc>
                <a:tc>
                  <a:txBody>
                    <a:bodyPr/>
                    <a:lstStyle/>
                    <a:p>
                      <a:pPr algn="ctr"/>
                      <a:r>
                        <a:rPr lang="pl-PL" sz="2100" b="1" dirty="0"/>
                        <a:t>0.006</a:t>
                      </a:r>
                    </a:p>
                  </a:txBody>
                  <a:tcPr marL="68580" marR="68580" marT="34290" marB="34290" anchor="ctr"/>
                </a:tc>
                <a:extLst>
                  <a:ext uri="{0D108BD9-81ED-4DB2-BD59-A6C34878D82A}">
                    <a16:rowId xmlns:a16="http://schemas.microsoft.com/office/drawing/2014/main" val="10005"/>
                  </a:ext>
                </a:extLst>
              </a:tr>
            </a:tbl>
          </a:graphicData>
        </a:graphic>
      </p:graphicFrame>
      <p:pic>
        <p:nvPicPr>
          <p:cNvPr id="5" name="Image 6">
            <a:extLst>
              <a:ext uri="{FF2B5EF4-FFF2-40B4-BE49-F238E27FC236}">
                <a16:creationId xmlns:a16="http://schemas.microsoft.com/office/drawing/2014/main" id="{F2F41914-E314-BE42-84B8-C9B1AD2CFB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3042043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49152" y="370115"/>
            <a:ext cx="7886700" cy="994172"/>
          </a:xfrm>
        </p:spPr>
        <p:txBody>
          <a:bodyPr/>
          <a:lstStyle/>
          <a:p>
            <a:pPr algn="ctr"/>
            <a:r>
              <a:rPr lang="pl-PL" dirty="0"/>
              <a:t>GDS - </a:t>
            </a:r>
            <a:r>
              <a:rPr lang="pl-PL" dirty="0" err="1"/>
              <a:t>Geriatric</a:t>
            </a:r>
            <a:r>
              <a:rPr lang="pl-PL" dirty="0"/>
              <a:t> </a:t>
            </a:r>
            <a:r>
              <a:rPr lang="pl-PL" dirty="0" err="1"/>
              <a:t>Depression</a:t>
            </a:r>
            <a:r>
              <a:rPr lang="pl-PL" dirty="0"/>
              <a:t> </a:t>
            </a:r>
            <a:r>
              <a:rPr lang="pl-PL" dirty="0" err="1"/>
              <a:t>Scale</a:t>
            </a:r>
            <a:r>
              <a:rPr lang="pl-PL" dirty="0"/>
              <a:t> </a:t>
            </a:r>
          </a:p>
        </p:txBody>
      </p:sp>
      <p:graphicFrame>
        <p:nvGraphicFramePr>
          <p:cNvPr id="4" name="Tabela 3"/>
          <p:cNvGraphicFramePr>
            <a:graphicFrameLocks noGrp="1"/>
          </p:cNvGraphicFramePr>
          <p:nvPr>
            <p:extLst/>
          </p:nvPr>
        </p:nvGraphicFramePr>
        <p:xfrm>
          <a:off x="2152652" y="1514718"/>
          <a:ext cx="7983201" cy="3675139"/>
        </p:xfrm>
        <a:graphic>
          <a:graphicData uri="http://schemas.openxmlformats.org/drawingml/2006/table">
            <a:tbl>
              <a:tblPr firstRow="1" bandRow="1">
                <a:tableStyleId>{5C22544A-7EE6-4342-B048-85BDC9FD1C3A}</a:tableStyleId>
              </a:tblPr>
              <a:tblGrid>
                <a:gridCol w="2921635">
                  <a:extLst>
                    <a:ext uri="{9D8B030D-6E8A-4147-A177-3AD203B41FA5}">
                      <a16:colId xmlns:a16="http://schemas.microsoft.com/office/drawing/2014/main" val="20000"/>
                    </a:ext>
                  </a:extLst>
                </a:gridCol>
                <a:gridCol w="1390525">
                  <a:extLst>
                    <a:ext uri="{9D8B030D-6E8A-4147-A177-3AD203B41FA5}">
                      <a16:colId xmlns:a16="http://schemas.microsoft.com/office/drawing/2014/main" val="20001"/>
                    </a:ext>
                  </a:extLst>
                </a:gridCol>
                <a:gridCol w="1377544">
                  <a:extLst>
                    <a:ext uri="{9D8B030D-6E8A-4147-A177-3AD203B41FA5}">
                      <a16:colId xmlns:a16="http://schemas.microsoft.com/office/drawing/2014/main" val="20002"/>
                    </a:ext>
                  </a:extLst>
                </a:gridCol>
                <a:gridCol w="1434465">
                  <a:extLst>
                    <a:ext uri="{9D8B030D-6E8A-4147-A177-3AD203B41FA5}">
                      <a16:colId xmlns:a16="http://schemas.microsoft.com/office/drawing/2014/main" val="20003"/>
                    </a:ext>
                  </a:extLst>
                </a:gridCol>
                <a:gridCol w="859032">
                  <a:extLst>
                    <a:ext uri="{9D8B030D-6E8A-4147-A177-3AD203B41FA5}">
                      <a16:colId xmlns:a16="http://schemas.microsoft.com/office/drawing/2014/main" val="20004"/>
                    </a:ext>
                  </a:extLst>
                </a:gridCol>
              </a:tblGrid>
              <a:tr h="388620">
                <a:tc rowSpan="2">
                  <a:txBody>
                    <a:bodyPr/>
                    <a:lstStyle/>
                    <a:p>
                      <a:pPr algn="ctr"/>
                      <a:r>
                        <a:rPr lang="pl-PL" sz="2100" dirty="0" err="1"/>
                        <a:t>Group</a:t>
                      </a:r>
                      <a:r>
                        <a:rPr lang="pl-PL" sz="2100" dirty="0"/>
                        <a:t> </a:t>
                      </a:r>
                    </a:p>
                  </a:txBody>
                  <a:tcPr marL="68580" marR="68580" marT="34290" marB="34290" anchor="ctr"/>
                </a:tc>
                <a:tc>
                  <a:txBody>
                    <a:bodyPr/>
                    <a:lstStyle/>
                    <a:p>
                      <a:pPr algn="ctr"/>
                      <a:r>
                        <a:rPr lang="pl-PL" sz="2100" dirty="0"/>
                        <a:t>T0</a:t>
                      </a:r>
                    </a:p>
                  </a:txBody>
                  <a:tcPr marL="68580" marR="68580" marT="34290" marB="34290"/>
                </a:tc>
                <a:tc>
                  <a:txBody>
                    <a:bodyPr/>
                    <a:lstStyle/>
                    <a:p>
                      <a:pPr algn="ctr"/>
                      <a:r>
                        <a:rPr lang="pl-PL" sz="2100" dirty="0"/>
                        <a:t>T1</a:t>
                      </a:r>
                    </a:p>
                  </a:txBody>
                  <a:tcPr marL="68580" marR="68580" marT="34290" marB="34290"/>
                </a:tc>
                <a:tc>
                  <a:txBody>
                    <a:bodyPr/>
                    <a:lstStyle/>
                    <a:p>
                      <a:pPr algn="ctr"/>
                      <a:r>
                        <a:rPr lang="pl-PL" sz="2100" dirty="0"/>
                        <a:t>T2</a:t>
                      </a:r>
                    </a:p>
                  </a:txBody>
                  <a:tcPr marL="68580" marR="68580" marT="34290" marB="34290"/>
                </a:tc>
                <a:tc rowSpan="2">
                  <a:txBody>
                    <a:bodyPr/>
                    <a:lstStyle/>
                    <a:p>
                      <a:pPr algn="ctr"/>
                      <a:r>
                        <a:rPr lang="pl-PL" sz="2100" dirty="0"/>
                        <a:t>p</a:t>
                      </a:r>
                    </a:p>
                  </a:txBody>
                  <a:tcPr marL="68580" marR="68580" marT="34290" marB="34290" anchor="ctr"/>
                </a:tc>
                <a:extLst>
                  <a:ext uri="{0D108BD9-81ED-4DB2-BD59-A6C34878D82A}">
                    <a16:rowId xmlns:a16="http://schemas.microsoft.com/office/drawing/2014/main" val="10000"/>
                  </a:ext>
                </a:extLst>
              </a:tr>
              <a:tr h="388620">
                <a:tc vMerge="1">
                  <a:txBody>
                    <a:bodyPr/>
                    <a:lstStyle/>
                    <a:p>
                      <a:endParaRPr lang="pl-PL"/>
                    </a:p>
                  </a:txBody>
                  <a:tcPr marL="68580" marR="68580" marT="34290" marB="34290"/>
                </a:tc>
                <a:tc gridSpan="3">
                  <a:txBody>
                    <a:bodyPr/>
                    <a:lstStyle/>
                    <a:p>
                      <a:pPr algn="ctr"/>
                      <a:r>
                        <a:rPr lang="pl-PL" sz="2100" dirty="0" err="1"/>
                        <a:t>Mean</a:t>
                      </a:r>
                      <a:r>
                        <a:rPr lang="pl-PL" sz="2100" dirty="0"/>
                        <a:t>/SD (N)</a:t>
                      </a:r>
                    </a:p>
                  </a:txBody>
                  <a:tcPr marL="68580" marR="68580" marT="34290" marB="34290"/>
                </a:tc>
                <a:tc hMerge="1">
                  <a:txBody>
                    <a:bodyPr/>
                    <a:lstStyle/>
                    <a:p>
                      <a:endParaRPr lang="pl-PL"/>
                    </a:p>
                  </a:txBody>
                  <a:tcPr marL="68580" marR="68580" marT="34290" marB="34290"/>
                </a:tc>
                <a:tc hMerge="1">
                  <a:txBody>
                    <a:bodyPr/>
                    <a:lstStyle/>
                    <a:p>
                      <a:endParaRPr lang="pl-PL"/>
                    </a:p>
                  </a:txBody>
                  <a:tcPr marL="68580" marR="68580" marT="34290" marB="34290"/>
                </a:tc>
                <a:tc vMerge="1">
                  <a:txBody>
                    <a:bodyPr/>
                    <a:lstStyle/>
                    <a:p>
                      <a:endParaRPr lang="pl-PL"/>
                    </a:p>
                  </a:txBody>
                  <a:tcPr marL="68580" marR="68580" marT="34290" marB="34290"/>
                </a:tc>
                <a:extLst>
                  <a:ext uri="{0D108BD9-81ED-4DB2-BD59-A6C34878D82A}">
                    <a16:rowId xmlns:a16="http://schemas.microsoft.com/office/drawing/2014/main" val="10001"/>
                  </a:ext>
                </a:extLst>
              </a:tr>
              <a:tr h="545483">
                <a:tc>
                  <a:txBody>
                    <a:bodyPr/>
                    <a:lstStyle/>
                    <a:p>
                      <a:pPr algn="ctr"/>
                      <a:r>
                        <a:rPr lang="pl-PL" sz="2100" dirty="0"/>
                        <a:t>G1 diet</a:t>
                      </a:r>
                    </a:p>
                  </a:txBody>
                  <a:tcPr marL="68580" marR="68580" marT="34290" marB="34290" anchor="ctr"/>
                </a:tc>
                <a:tc>
                  <a:txBody>
                    <a:bodyPr/>
                    <a:lstStyle/>
                    <a:p>
                      <a:pPr algn="ctr"/>
                      <a:r>
                        <a:rPr lang="pl-PL" sz="2100" dirty="0"/>
                        <a:t>7.88/6.03 (40)</a:t>
                      </a:r>
                    </a:p>
                  </a:txBody>
                  <a:tcPr marL="68580" marR="68580" marT="34290" marB="34290" anchor="ctr"/>
                </a:tc>
                <a:tc>
                  <a:txBody>
                    <a:bodyPr/>
                    <a:lstStyle/>
                    <a:p>
                      <a:pPr algn="ctr"/>
                      <a:r>
                        <a:rPr lang="pl-PL" sz="2100" dirty="0"/>
                        <a:t>7.81/6.63 (36)</a:t>
                      </a:r>
                    </a:p>
                  </a:txBody>
                  <a:tcPr marL="68580" marR="68580" marT="34290" marB="34290" anchor="ctr"/>
                </a:tc>
                <a:tc>
                  <a:txBody>
                    <a:bodyPr/>
                    <a:lstStyle/>
                    <a:p>
                      <a:pPr algn="ctr"/>
                      <a:r>
                        <a:rPr lang="pl-PL" sz="2100" dirty="0"/>
                        <a:t>7.65/5.37 (23)</a:t>
                      </a:r>
                    </a:p>
                  </a:txBody>
                  <a:tcPr marL="68580" marR="68580" marT="34290" marB="34290" anchor="ctr"/>
                </a:tc>
                <a:tc>
                  <a:txBody>
                    <a:bodyPr/>
                    <a:lstStyle/>
                    <a:p>
                      <a:pPr algn="ctr"/>
                      <a:r>
                        <a:rPr lang="pl-PL" sz="2100" dirty="0"/>
                        <a:t>0.965</a:t>
                      </a:r>
                    </a:p>
                  </a:txBody>
                  <a:tcPr marL="68580" marR="68580" marT="34290" marB="34290" anchor="ctr"/>
                </a:tc>
                <a:extLst>
                  <a:ext uri="{0D108BD9-81ED-4DB2-BD59-A6C34878D82A}">
                    <a16:rowId xmlns:a16="http://schemas.microsoft.com/office/drawing/2014/main" val="10002"/>
                  </a:ext>
                </a:extLst>
              </a:tr>
              <a:tr h="585488">
                <a:tc>
                  <a:txBody>
                    <a:bodyPr/>
                    <a:lstStyle/>
                    <a:p>
                      <a:pPr algn="ctr"/>
                      <a:r>
                        <a:rPr lang="pl-PL" sz="2100" dirty="0"/>
                        <a:t>G2 </a:t>
                      </a:r>
                      <a:r>
                        <a:rPr lang="pl-PL" sz="2100" dirty="0" err="1"/>
                        <a:t>physical</a:t>
                      </a:r>
                      <a:r>
                        <a:rPr lang="pl-PL" sz="2100" dirty="0"/>
                        <a:t> </a:t>
                      </a:r>
                      <a:r>
                        <a:rPr lang="pl-PL" sz="2100" dirty="0" err="1"/>
                        <a:t>activity</a:t>
                      </a:r>
                      <a:endParaRPr lang="pl-PL" sz="2100" dirty="0"/>
                    </a:p>
                  </a:txBody>
                  <a:tcPr marL="68580" marR="68580" marT="34290" marB="34290" anchor="ctr"/>
                </a:tc>
                <a:tc>
                  <a:txBody>
                    <a:bodyPr/>
                    <a:lstStyle/>
                    <a:p>
                      <a:pPr algn="ctr"/>
                      <a:r>
                        <a:rPr lang="pl-PL" sz="2100"/>
                        <a:t>9.19/6.39 (42)</a:t>
                      </a:r>
                    </a:p>
                  </a:txBody>
                  <a:tcPr marL="68580" marR="68580" marT="34290" marB="34290" anchor="ctr"/>
                </a:tc>
                <a:tc>
                  <a:txBody>
                    <a:bodyPr/>
                    <a:lstStyle/>
                    <a:p>
                      <a:pPr algn="ctr"/>
                      <a:r>
                        <a:rPr lang="pl-PL" sz="2100"/>
                        <a:t>6.83/5.12 (35)</a:t>
                      </a:r>
                    </a:p>
                  </a:txBody>
                  <a:tcPr marL="68580" marR="68580" marT="34290" marB="34290" anchor="ctr"/>
                </a:tc>
                <a:tc>
                  <a:txBody>
                    <a:bodyPr/>
                    <a:lstStyle/>
                    <a:p>
                      <a:pPr algn="ctr"/>
                      <a:r>
                        <a:rPr lang="pl-PL" sz="2100" dirty="0"/>
                        <a:t>5.96/5.70 (26)</a:t>
                      </a:r>
                    </a:p>
                  </a:txBody>
                  <a:tcPr marL="68580" marR="68580" marT="34290" marB="34290" anchor="ctr"/>
                </a:tc>
                <a:tc>
                  <a:txBody>
                    <a:bodyPr/>
                    <a:lstStyle/>
                    <a:p>
                      <a:pPr algn="ctr"/>
                      <a:r>
                        <a:rPr lang="pl-PL" sz="2100" b="1" dirty="0"/>
                        <a:t>0.041</a:t>
                      </a:r>
                    </a:p>
                  </a:txBody>
                  <a:tcPr marL="68580" marR="68580" marT="34290" marB="34290" anchor="ctr"/>
                </a:tc>
                <a:extLst>
                  <a:ext uri="{0D108BD9-81ED-4DB2-BD59-A6C34878D82A}">
                    <a16:rowId xmlns:a16="http://schemas.microsoft.com/office/drawing/2014/main" val="10003"/>
                  </a:ext>
                </a:extLst>
              </a:tr>
              <a:tr h="593347">
                <a:tc>
                  <a:txBody>
                    <a:bodyPr/>
                    <a:lstStyle/>
                    <a:p>
                      <a:pPr algn="ctr"/>
                      <a:r>
                        <a:rPr lang="pl-PL" sz="2100" dirty="0"/>
                        <a:t>G3 (G1+G2)</a:t>
                      </a:r>
                    </a:p>
                  </a:txBody>
                  <a:tcPr marL="68580" marR="68580" marT="34290" marB="34290" anchor="ctr"/>
                </a:tc>
                <a:tc>
                  <a:txBody>
                    <a:bodyPr/>
                    <a:lstStyle/>
                    <a:p>
                      <a:pPr algn="ctr"/>
                      <a:r>
                        <a:rPr lang="pl-PL" sz="2100" dirty="0"/>
                        <a:t>12.42/7.02 (45)</a:t>
                      </a:r>
                    </a:p>
                  </a:txBody>
                  <a:tcPr marL="68580" marR="68580" marT="34290" marB="34290" anchor="ctr"/>
                </a:tc>
                <a:tc>
                  <a:txBody>
                    <a:bodyPr/>
                    <a:lstStyle/>
                    <a:p>
                      <a:pPr algn="ctr"/>
                      <a:r>
                        <a:rPr lang="pl-PL" sz="2100"/>
                        <a:t>9.79/7.30 (33)</a:t>
                      </a:r>
                    </a:p>
                  </a:txBody>
                  <a:tcPr marL="68580" marR="68580" marT="34290" marB="34290" anchor="ctr"/>
                </a:tc>
                <a:tc>
                  <a:txBody>
                    <a:bodyPr/>
                    <a:lstStyle/>
                    <a:p>
                      <a:pPr algn="ctr"/>
                      <a:r>
                        <a:rPr lang="pl-PL" sz="2100"/>
                        <a:t>9.44/5.72 (32)</a:t>
                      </a:r>
                    </a:p>
                  </a:txBody>
                  <a:tcPr marL="68580" marR="68580" marT="34290" marB="34290" anchor="ctr"/>
                </a:tc>
                <a:tc>
                  <a:txBody>
                    <a:bodyPr/>
                    <a:lstStyle/>
                    <a:p>
                      <a:pPr algn="ctr"/>
                      <a:r>
                        <a:rPr lang="pl-PL" sz="2100" dirty="0"/>
                        <a:t>0.120</a:t>
                      </a:r>
                    </a:p>
                  </a:txBody>
                  <a:tcPr marL="68580" marR="68580" marT="34290" marB="34290" anchor="ctr"/>
                </a:tc>
                <a:extLst>
                  <a:ext uri="{0D108BD9-81ED-4DB2-BD59-A6C34878D82A}">
                    <a16:rowId xmlns:a16="http://schemas.microsoft.com/office/drawing/2014/main" val="10004"/>
                  </a:ext>
                </a:extLst>
              </a:tr>
              <a:tr h="771919">
                <a:tc>
                  <a:txBody>
                    <a:bodyPr/>
                    <a:lstStyle/>
                    <a:p>
                      <a:pPr algn="ctr"/>
                      <a:r>
                        <a:rPr lang="pl-PL" sz="2100" dirty="0"/>
                        <a:t>G5 </a:t>
                      </a:r>
                      <a:r>
                        <a:rPr lang="pl-PL" sz="2100" dirty="0" err="1"/>
                        <a:t>control</a:t>
                      </a:r>
                      <a:endParaRPr lang="pl-PL" sz="2100" dirty="0"/>
                    </a:p>
                  </a:txBody>
                  <a:tcPr marL="68580" marR="68580" marT="34290" marB="34290" anchor="ctr"/>
                </a:tc>
                <a:tc>
                  <a:txBody>
                    <a:bodyPr/>
                    <a:lstStyle/>
                    <a:p>
                      <a:pPr algn="ctr"/>
                      <a:r>
                        <a:rPr lang="pl-PL" sz="2100"/>
                        <a:t>14.52/7.25 (61)</a:t>
                      </a:r>
                    </a:p>
                  </a:txBody>
                  <a:tcPr marL="68580" marR="68580" marT="34290" marB="34290" anchor="ctr"/>
                </a:tc>
                <a:tc>
                  <a:txBody>
                    <a:bodyPr/>
                    <a:lstStyle/>
                    <a:p>
                      <a:pPr algn="ctr"/>
                      <a:r>
                        <a:rPr lang="pl-PL" sz="2100"/>
                        <a:t>13.77/6.76 (62)</a:t>
                      </a:r>
                    </a:p>
                  </a:txBody>
                  <a:tcPr marL="68580" marR="68580" marT="34290" marB="34290" anchor="ctr"/>
                </a:tc>
                <a:tc>
                  <a:txBody>
                    <a:bodyPr/>
                    <a:lstStyle/>
                    <a:p>
                      <a:pPr algn="ctr"/>
                      <a:r>
                        <a:rPr lang="pl-PL" sz="2100"/>
                        <a:t>11.20/6.05 (40)</a:t>
                      </a:r>
                    </a:p>
                  </a:txBody>
                  <a:tcPr marL="68580" marR="68580" marT="34290" marB="34290" anchor="ctr"/>
                </a:tc>
                <a:tc>
                  <a:txBody>
                    <a:bodyPr/>
                    <a:lstStyle/>
                    <a:p>
                      <a:pPr algn="ctr"/>
                      <a:r>
                        <a:rPr lang="pl-PL" sz="2100" dirty="0"/>
                        <a:t>0.061</a:t>
                      </a:r>
                    </a:p>
                  </a:txBody>
                  <a:tcPr marL="68580" marR="68580" marT="34290" marB="34290" anchor="ctr"/>
                </a:tc>
                <a:extLst>
                  <a:ext uri="{0D108BD9-81ED-4DB2-BD59-A6C34878D82A}">
                    <a16:rowId xmlns:a16="http://schemas.microsoft.com/office/drawing/2014/main" val="10005"/>
                  </a:ext>
                </a:extLst>
              </a:tr>
            </a:tbl>
          </a:graphicData>
        </a:graphic>
      </p:graphicFrame>
      <p:pic>
        <p:nvPicPr>
          <p:cNvPr id="5" name="Image 6">
            <a:extLst>
              <a:ext uri="{FF2B5EF4-FFF2-40B4-BE49-F238E27FC236}">
                <a16:creationId xmlns:a16="http://schemas.microsoft.com/office/drawing/2014/main" id="{A9874EAA-EEA7-4B42-825F-5FA3DC0FA8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3926387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49152" y="370115"/>
            <a:ext cx="7886700" cy="994172"/>
          </a:xfrm>
        </p:spPr>
        <p:txBody>
          <a:bodyPr/>
          <a:lstStyle/>
          <a:p>
            <a:pPr algn="ctr"/>
            <a:r>
              <a:rPr lang="pl-PL" dirty="0"/>
              <a:t>TUG - </a:t>
            </a:r>
            <a:r>
              <a:rPr lang="pl-PL" sz="3600" dirty="0" err="1"/>
              <a:t>Timed</a:t>
            </a:r>
            <a:r>
              <a:rPr lang="pl-PL" sz="3600" dirty="0"/>
              <a:t> </a:t>
            </a:r>
            <a:r>
              <a:rPr lang="pl-PL" sz="3600" dirty="0" err="1"/>
              <a:t>up</a:t>
            </a:r>
            <a:r>
              <a:rPr lang="pl-PL" sz="3600" dirty="0"/>
              <a:t> and go test  (seconds)</a:t>
            </a:r>
          </a:p>
        </p:txBody>
      </p:sp>
      <p:graphicFrame>
        <p:nvGraphicFramePr>
          <p:cNvPr id="4" name="Tabela 3"/>
          <p:cNvGraphicFramePr>
            <a:graphicFrameLocks noGrp="1"/>
          </p:cNvGraphicFramePr>
          <p:nvPr>
            <p:extLst/>
          </p:nvPr>
        </p:nvGraphicFramePr>
        <p:xfrm>
          <a:off x="2152652" y="1514718"/>
          <a:ext cx="7983201" cy="3675139"/>
        </p:xfrm>
        <a:graphic>
          <a:graphicData uri="http://schemas.openxmlformats.org/drawingml/2006/table">
            <a:tbl>
              <a:tblPr firstRow="1" bandRow="1">
                <a:tableStyleId>{5C22544A-7EE6-4342-B048-85BDC9FD1C3A}</a:tableStyleId>
              </a:tblPr>
              <a:tblGrid>
                <a:gridCol w="2720340">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1506324">
                  <a:extLst>
                    <a:ext uri="{9D8B030D-6E8A-4147-A177-3AD203B41FA5}">
                      <a16:colId xmlns:a16="http://schemas.microsoft.com/office/drawing/2014/main" val="20002"/>
                    </a:ext>
                  </a:extLst>
                </a:gridCol>
                <a:gridCol w="1419225">
                  <a:extLst>
                    <a:ext uri="{9D8B030D-6E8A-4147-A177-3AD203B41FA5}">
                      <a16:colId xmlns:a16="http://schemas.microsoft.com/office/drawing/2014/main" val="20003"/>
                    </a:ext>
                  </a:extLst>
                </a:gridCol>
                <a:gridCol w="874272">
                  <a:extLst>
                    <a:ext uri="{9D8B030D-6E8A-4147-A177-3AD203B41FA5}">
                      <a16:colId xmlns:a16="http://schemas.microsoft.com/office/drawing/2014/main" val="20004"/>
                    </a:ext>
                  </a:extLst>
                </a:gridCol>
              </a:tblGrid>
              <a:tr h="388620">
                <a:tc rowSpan="2">
                  <a:txBody>
                    <a:bodyPr/>
                    <a:lstStyle/>
                    <a:p>
                      <a:pPr algn="ctr"/>
                      <a:r>
                        <a:rPr lang="pl-PL" sz="2100" dirty="0" err="1"/>
                        <a:t>Group</a:t>
                      </a:r>
                      <a:r>
                        <a:rPr lang="pl-PL" sz="2100" dirty="0"/>
                        <a:t> </a:t>
                      </a:r>
                    </a:p>
                  </a:txBody>
                  <a:tcPr marL="68580" marR="68580" marT="34290" marB="34290" anchor="ctr"/>
                </a:tc>
                <a:tc>
                  <a:txBody>
                    <a:bodyPr/>
                    <a:lstStyle/>
                    <a:p>
                      <a:pPr algn="ctr"/>
                      <a:r>
                        <a:rPr lang="pl-PL" sz="2100" dirty="0"/>
                        <a:t>T0</a:t>
                      </a:r>
                    </a:p>
                  </a:txBody>
                  <a:tcPr marL="68580" marR="68580" marT="34290" marB="34290"/>
                </a:tc>
                <a:tc>
                  <a:txBody>
                    <a:bodyPr/>
                    <a:lstStyle/>
                    <a:p>
                      <a:pPr algn="ctr"/>
                      <a:r>
                        <a:rPr lang="pl-PL" sz="2100" dirty="0"/>
                        <a:t>T1</a:t>
                      </a:r>
                    </a:p>
                  </a:txBody>
                  <a:tcPr marL="68580" marR="68580" marT="34290" marB="34290"/>
                </a:tc>
                <a:tc>
                  <a:txBody>
                    <a:bodyPr/>
                    <a:lstStyle/>
                    <a:p>
                      <a:pPr algn="ctr"/>
                      <a:r>
                        <a:rPr lang="pl-PL" sz="2100" dirty="0"/>
                        <a:t>T2</a:t>
                      </a:r>
                    </a:p>
                  </a:txBody>
                  <a:tcPr marL="68580" marR="68580" marT="34290" marB="34290"/>
                </a:tc>
                <a:tc rowSpan="2">
                  <a:txBody>
                    <a:bodyPr/>
                    <a:lstStyle/>
                    <a:p>
                      <a:pPr algn="ctr"/>
                      <a:r>
                        <a:rPr lang="pl-PL" sz="2100" dirty="0"/>
                        <a:t>p</a:t>
                      </a:r>
                    </a:p>
                  </a:txBody>
                  <a:tcPr marL="68580" marR="68580" marT="34290" marB="34290" anchor="ctr"/>
                </a:tc>
                <a:extLst>
                  <a:ext uri="{0D108BD9-81ED-4DB2-BD59-A6C34878D82A}">
                    <a16:rowId xmlns:a16="http://schemas.microsoft.com/office/drawing/2014/main" val="10000"/>
                  </a:ext>
                </a:extLst>
              </a:tr>
              <a:tr h="388620">
                <a:tc vMerge="1">
                  <a:txBody>
                    <a:bodyPr/>
                    <a:lstStyle/>
                    <a:p>
                      <a:endParaRPr lang="pl-PL"/>
                    </a:p>
                  </a:txBody>
                  <a:tcPr marL="68580" marR="68580" marT="34290" marB="34290"/>
                </a:tc>
                <a:tc gridSpan="3">
                  <a:txBody>
                    <a:bodyPr/>
                    <a:lstStyle/>
                    <a:p>
                      <a:pPr algn="ctr"/>
                      <a:r>
                        <a:rPr lang="pl-PL" sz="2100" dirty="0" err="1"/>
                        <a:t>Mean</a:t>
                      </a:r>
                      <a:r>
                        <a:rPr lang="pl-PL" sz="2100" dirty="0"/>
                        <a:t>/SD (N)</a:t>
                      </a:r>
                    </a:p>
                  </a:txBody>
                  <a:tcPr marL="68580" marR="68580" marT="34290" marB="34290"/>
                </a:tc>
                <a:tc hMerge="1">
                  <a:txBody>
                    <a:bodyPr/>
                    <a:lstStyle/>
                    <a:p>
                      <a:endParaRPr lang="pl-PL"/>
                    </a:p>
                  </a:txBody>
                  <a:tcPr marL="68580" marR="68580" marT="34290" marB="34290"/>
                </a:tc>
                <a:tc hMerge="1">
                  <a:txBody>
                    <a:bodyPr/>
                    <a:lstStyle/>
                    <a:p>
                      <a:endParaRPr lang="pl-PL"/>
                    </a:p>
                  </a:txBody>
                  <a:tcPr marL="68580" marR="68580" marT="34290" marB="34290"/>
                </a:tc>
                <a:tc vMerge="1">
                  <a:txBody>
                    <a:bodyPr/>
                    <a:lstStyle/>
                    <a:p>
                      <a:endParaRPr lang="pl-PL"/>
                    </a:p>
                  </a:txBody>
                  <a:tcPr marL="68580" marR="68580" marT="34290" marB="34290"/>
                </a:tc>
                <a:extLst>
                  <a:ext uri="{0D108BD9-81ED-4DB2-BD59-A6C34878D82A}">
                    <a16:rowId xmlns:a16="http://schemas.microsoft.com/office/drawing/2014/main" val="10001"/>
                  </a:ext>
                </a:extLst>
              </a:tr>
              <a:tr h="545483">
                <a:tc>
                  <a:txBody>
                    <a:bodyPr/>
                    <a:lstStyle/>
                    <a:p>
                      <a:pPr algn="ctr"/>
                      <a:r>
                        <a:rPr lang="pl-PL" sz="2100" dirty="0"/>
                        <a:t>G1 diet</a:t>
                      </a:r>
                    </a:p>
                  </a:txBody>
                  <a:tcPr marL="68580" marR="68580" marT="34290" marB="34290" anchor="ctr"/>
                </a:tc>
                <a:tc>
                  <a:txBody>
                    <a:bodyPr/>
                    <a:lstStyle/>
                    <a:p>
                      <a:pPr algn="ctr"/>
                      <a:r>
                        <a:rPr lang="pl-PL" sz="2100" dirty="0"/>
                        <a:t>8.51/2.60 </a:t>
                      </a:r>
                    </a:p>
                    <a:p>
                      <a:pPr algn="ctr"/>
                      <a:r>
                        <a:rPr lang="pl-PL" sz="2100" dirty="0"/>
                        <a:t>(9)</a:t>
                      </a:r>
                    </a:p>
                  </a:txBody>
                  <a:tcPr marL="68580" marR="68580" marT="34290" marB="34290" anchor="ctr"/>
                </a:tc>
                <a:tc>
                  <a:txBody>
                    <a:bodyPr/>
                    <a:lstStyle/>
                    <a:p>
                      <a:pPr algn="ctr"/>
                      <a:r>
                        <a:rPr lang="pl-PL" sz="2100" dirty="0"/>
                        <a:t>10.75/5.25 (35)</a:t>
                      </a:r>
                    </a:p>
                  </a:txBody>
                  <a:tcPr marL="68580" marR="68580" marT="34290" marB="34290" anchor="ctr"/>
                </a:tc>
                <a:tc>
                  <a:txBody>
                    <a:bodyPr/>
                    <a:lstStyle/>
                    <a:p>
                      <a:pPr algn="ctr"/>
                      <a:r>
                        <a:rPr lang="pl-PL" sz="2100" dirty="0"/>
                        <a:t>9.84/2.59 (23)</a:t>
                      </a:r>
                    </a:p>
                  </a:txBody>
                  <a:tcPr marL="68580" marR="68580" marT="34290" marB="34290" anchor="ctr"/>
                </a:tc>
                <a:tc>
                  <a:txBody>
                    <a:bodyPr/>
                    <a:lstStyle/>
                    <a:p>
                      <a:pPr algn="ctr"/>
                      <a:r>
                        <a:rPr lang="pl-PL" sz="2100" dirty="0"/>
                        <a:t>0.223</a:t>
                      </a:r>
                    </a:p>
                  </a:txBody>
                  <a:tcPr marL="68580" marR="68580" marT="34290" marB="34290" anchor="ctr"/>
                </a:tc>
                <a:extLst>
                  <a:ext uri="{0D108BD9-81ED-4DB2-BD59-A6C34878D82A}">
                    <a16:rowId xmlns:a16="http://schemas.microsoft.com/office/drawing/2014/main" val="10002"/>
                  </a:ext>
                </a:extLst>
              </a:tr>
              <a:tr h="585488">
                <a:tc>
                  <a:txBody>
                    <a:bodyPr/>
                    <a:lstStyle/>
                    <a:p>
                      <a:pPr algn="ctr"/>
                      <a:r>
                        <a:rPr lang="pl-PL" sz="2100" dirty="0"/>
                        <a:t>G2 </a:t>
                      </a:r>
                      <a:r>
                        <a:rPr lang="pl-PL" sz="2100" dirty="0" err="1"/>
                        <a:t>physical</a:t>
                      </a:r>
                      <a:r>
                        <a:rPr lang="pl-PL" sz="2100" dirty="0"/>
                        <a:t> </a:t>
                      </a:r>
                      <a:r>
                        <a:rPr lang="pl-PL" sz="2100" dirty="0" err="1"/>
                        <a:t>activity</a:t>
                      </a:r>
                      <a:endParaRPr lang="pl-PL" sz="2100" dirty="0"/>
                    </a:p>
                  </a:txBody>
                  <a:tcPr marL="68580" marR="68580" marT="34290" marB="34290" anchor="ctr"/>
                </a:tc>
                <a:tc>
                  <a:txBody>
                    <a:bodyPr/>
                    <a:lstStyle/>
                    <a:p>
                      <a:pPr algn="ctr"/>
                      <a:r>
                        <a:rPr lang="pl-PL" sz="2100"/>
                        <a:t>11.90/3.07 (13)</a:t>
                      </a:r>
                    </a:p>
                  </a:txBody>
                  <a:tcPr marL="68580" marR="68580" marT="34290" marB="34290" anchor="ctr"/>
                </a:tc>
                <a:tc>
                  <a:txBody>
                    <a:bodyPr/>
                    <a:lstStyle/>
                    <a:p>
                      <a:pPr algn="ctr"/>
                      <a:r>
                        <a:rPr lang="pl-PL" sz="2100"/>
                        <a:t>10.55/4.17 (34)</a:t>
                      </a:r>
                    </a:p>
                  </a:txBody>
                  <a:tcPr marL="68580" marR="68580" marT="34290" marB="34290" anchor="ctr"/>
                </a:tc>
                <a:tc>
                  <a:txBody>
                    <a:bodyPr/>
                    <a:lstStyle/>
                    <a:p>
                      <a:pPr algn="ctr"/>
                      <a:r>
                        <a:rPr lang="pl-PL" sz="2100" dirty="0"/>
                        <a:t>10.84/3.16 (26)</a:t>
                      </a:r>
                    </a:p>
                  </a:txBody>
                  <a:tcPr marL="68580" marR="68580" marT="34290" marB="34290" anchor="ctr"/>
                </a:tc>
                <a:tc>
                  <a:txBody>
                    <a:bodyPr/>
                    <a:lstStyle/>
                    <a:p>
                      <a:pPr algn="ctr"/>
                      <a:r>
                        <a:rPr lang="pl-PL" sz="2100" dirty="0"/>
                        <a:t>0.283</a:t>
                      </a:r>
                    </a:p>
                  </a:txBody>
                  <a:tcPr marL="68580" marR="68580" marT="34290" marB="34290" anchor="ctr"/>
                </a:tc>
                <a:extLst>
                  <a:ext uri="{0D108BD9-81ED-4DB2-BD59-A6C34878D82A}">
                    <a16:rowId xmlns:a16="http://schemas.microsoft.com/office/drawing/2014/main" val="10003"/>
                  </a:ext>
                </a:extLst>
              </a:tr>
              <a:tr h="593090">
                <a:tc>
                  <a:txBody>
                    <a:bodyPr/>
                    <a:lstStyle/>
                    <a:p>
                      <a:pPr algn="ctr"/>
                      <a:r>
                        <a:rPr lang="pl-PL" sz="2100" dirty="0"/>
                        <a:t>G3 (G1+G2)</a:t>
                      </a:r>
                    </a:p>
                  </a:txBody>
                  <a:tcPr marL="68580" marR="68580" marT="34290" marB="34290" anchor="ctr"/>
                </a:tc>
                <a:tc>
                  <a:txBody>
                    <a:bodyPr/>
                    <a:lstStyle/>
                    <a:p>
                      <a:pPr algn="ctr"/>
                      <a:r>
                        <a:rPr lang="pl-PL" sz="2100" dirty="0"/>
                        <a:t>11.52/3.63 (20)</a:t>
                      </a:r>
                    </a:p>
                  </a:txBody>
                  <a:tcPr marL="68580" marR="68580" marT="34290" marB="34290" anchor="ctr"/>
                </a:tc>
                <a:tc>
                  <a:txBody>
                    <a:bodyPr/>
                    <a:lstStyle/>
                    <a:p>
                      <a:pPr algn="ctr"/>
                      <a:r>
                        <a:rPr lang="pl-PL" sz="2100"/>
                        <a:t>10.69/3.71 (32)</a:t>
                      </a:r>
                    </a:p>
                  </a:txBody>
                  <a:tcPr marL="68580" marR="68580" marT="34290" marB="34290" anchor="ctr"/>
                </a:tc>
                <a:tc>
                  <a:txBody>
                    <a:bodyPr/>
                    <a:lstStyle/>
                    <a:p>
                      <a:pPr algn="ctr"/>
                      <a:r>
                        <a:rPr lang="pl-PL" sz="2100"/>
                        <a:t>9.38/3.67 (32)</a:t>
                      </a:r>
                    </a:p>
                  </a:txBody>
                  <a:tcPr marL="68580" marR="68580" marT="34290" marB="34290" anchor="ctr"/>
                </a:tc>
                <a:tc>
                  <a:txBody>
                    <a:bodyPr/>
                    <a:lstStyle/>
                    <a:p>
                      <a:pPr algn="ctr"/>
                      <a:r>
                        <a:rPr lang="pl-PL" sz="2100" b="1" dirty="0"/>
                        <a:t>0.001</a:t>
                      </a:r>
                    </a:p>
                  </a:txBody>
                  <a:tcPr marL="68580" marR="68580" marT="34290" marB="34290" anchor="ctr"/>
                </a:tc>
                <a:extLst>
                  <a:ext uri="{0D108BD9-81ED-4DB2-BD59-A6C34878D82A}">
                    <a16:rowId xmlns:a16="http://schemas.microsoft.com/office/drawing/2014/main" val="10004"/>
                  </a:ext>
                </a:extLst>
              </a:tr>
              <a:tr h="771919">
                <a:tc>
                  <a:txBody>
                    <a:bodyPr/>
                    <a:lstStyle/>
                    <a:p>
                      <a:pPr algn="ctr"/>
                      <a:r>
                        <a:rPr lang="pl-PL" sz="2100" dirty="0"/>
                        <a:t>G5 </a:t>
                      </a:r>
                      <a:r>
                        <a:rPr lang="pl-PL" sz="2100" dirty="0" err="1"/>
                        <a:t>control</a:t>
                      </a:r>
                      <a:endParaRPr lang="pl-PL" sz="2100" dirty="0"/>
                    </a:p>
                  </a:txBody>
                  <a:tcPr marL="68580" marR="68580" marT="34290" marB="34290" anchor="ctr"/>
                </a:tc>
                <a:tc>
                  <a:txBody>
                    <a:bodyPr/>
                    <a:lstStyle/>
                    <a:p>
                      <a:pPr algn="ctr"/>
                      <a:r>
                        <a:rPr lang="pl-PL" sz="2100"/>
                        <a:t>15.60/9.44 (25)</a:t>
                      </a:r>
                    </a:p>
                  </a:txBody>
                  <a:tcPr marL="68580" marR="68580" marT="34290" marB="34290" anchor="ctr"/>
                </a:tc>
                <a:tc>
                  <a:txBody>
                    <a:bodyPr/>
                    <a:lstStyle/>
                    <a:p>
                      <a:pPr algn="ctr"/>
                      <a:r>
                        <a:rPr lang="pl-PL" sz="2100"/>
                        <a:t>16.31/11.52 (50)</a:t>
                      </a:r>
                    </a:p>
                  </a:txBody>
                  <a:tcPr marL="68580" marR="68580" marT="34290" marB="34290" anchor="ctr"/>
                </a:tc>
                <a:tc>
                  <a:txBody>
                    <a:bodyPr/>
                    <a:lstStyle/>
                    <a:p>
                      <a:pPr algn="ctr"/>
                      <a:r>
                        <a:rPr lang="pl-PL" sz="2100" dirty="0"/>
                        <a:t>16.79/9.40 (32)</a:t>
                      </a:r>
                    </a:p>
                  </a:txBody>
                  <a:tcPr marL="68580" marR="68580" marT="34290" marB="34290" anchor="ctr"/>
                </a:tc>
                <a:tc>
                  <a:txBody>
                    <a:bodyPr/>
                    <a:lstStyle/>
                    <a:p>
                      <a:pPr algn="ctr"/>
                      <a:r>
                        <a:rPr lang="pl-PL" sz="2100" dirty="0"/>
                        <a:t>0.728</a:t>
                      </a:r>
                    </a:p>
                  </a:txBody>
                  <a:tcPr marL="68580" marR="68580" marT="34290" marB="34290" anchor="ctr"/>
                </a:tc>
                <a:extLst>
                  <a:ext uri="{0D108BD9-81ED-4DB2-BD59-A6C34878D82A}">
                    <a16:rowId xmlns:a16="http://schemas.microsoft.com/office/drawing/2014/main" val="10005"/>
                  </a:ext>
                </a:extLst>
              </a:tr>
            </a:tbl>
          </a:graphicData>
        </a:graphic>
      </p:graphicFrame>
      <p:pic>
        <p:nvPicPr>
          <p:cNvPr id="5" name="Image 6">
            <a:extLst>
              <a:ext uri="{FF2B5EF4-FFF2-40B4-BE49-F238E27FC236}">
                <a16:creationId xmlns:a16="http://schemas.microsoft.com/office/drawing/2014/main" id="{92C1D327-7CFD-A647-A27F-C32EC24C836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13123755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49152" y="370115"/>
            <a:ext cx="7886700" cy="994172"/>
          </a:xfrm>
        </p:spPr>
        <p:txBody>
          <a:bodyPr/>
          <a:lstStyle/>
          <a:p>
            <a:pPr algn="ctr"/>
            <a:r>
              <a:rPr lang="pl-PL" dirty="0"/>
              <a:t>Pro-</a:t>
            </a:r>
            <a:r>
              <a:rPr lang="pl-PL" dirty="0" err="1"/>
              <a:t>healthy</a:t>
            </a:r>
            <a:r>
              <a:rPr lang="pl-PL" dirty="0"/>
              <a:t> </a:t>
            </a:r>
            <a:r>
              <a:rPr lang="pl-PL" dirty="0" err="1"/>
              <a:t>behaviours</a:t>
            </a:r>
            <a:r>
              <a:rPr lang="pl-PL" dirty="0"/>
              <a:t> (sum)</a:t>
            </a:r>
          </a:p>
        </p:txBody>
      </p:sp>
      <p:graphicFrame>
        <p:nvGraphicFramePr>
          <p:cNvPr id="4" name="Tabela 3"/>
          <p:cNvGraphicFramePr>
            <a:graphicFrameLocks noGrp="1"/>
          </p:cNvGraphicFramePr>
          <p:nvPr>
            <p:extLst/>
          </p:nvPr>
        </p:nvGraphicFramePr>
        <p:xfrm>
          <a:off x="2152652" y="1514718"/>
          <a:ext cx="7983201" cy="3675139"/>
        </p:xfrm>
        <a:graphic>
          <a:graphicData uri="http://schemas.openxmlformats.org/drawingml/2006/table">
            <a:tbl>
              <a:tblPr firstRow="1" bandRow="1">
                <a:tableStyleId>{5C22544A-7EE6-4342-B048-85BDC9FD1C3A}</a:tableStyleId>
              </a:tblPr>
              <a:tblGrid>
                <a:gridCol w="2720340">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1506324">
                  <a:extLst>
                    <a:ext uri="{9D8B030D-6E8A-4147-A177-3AD203B41FA5}">
                      <a16:colId xmlns:a16="http://schemas.microsoft.com/office/drawing/2014/main" val="20002"/>
                    </a:ext>
                  </a:extLst>
                </a:gridCol>
                <a:gridCol w="1419225">
                  <a:extLst>
                    <a:ext uri="{9D8B030D-6E8A-4147-A177-3AD203B41FA5}">
                      <a16:colId xmlns:a16="http://schemas.microsoft.com/office/drawing/2014/main" val="20003"/>
                    </a:ext>
                  </a:extLst>
                </a:gridCol>
                <a:gridCol w="874272">
                  <a:extLst>
                    <a:ext uri="{9D8B030D-6E8A-4147-A177-3AD203B41FA5}">
                      <a16:colId xmlns:a16="http://schemas.microsoft.com/office/drawing/2014/main" val="20004"/>
                    </a:ext>
                  </a:extLst>
                </a:gridCol>
              </a:tblGrid>
              <a:tr h="388620">
                <a:tc rowSpan="2">
                  <a:txBody>
                    <a:bodyPr/>
                    <a:lstStyle/>
                    <a:p>
                      <a:pPr algn="ctr"/>
                      <a:r>
                        <a:rPr lang="pl-PL" sz="2100" dirty="0" err="1"/>
                        <a:t>Group</a:t>
                      </a:r>
                      <a:r>
                        <a:rPr lang="pl-PL" sz="2100" dirty="0"/>
                        <a:t> </a:t>
                      </a:r>
                    </a:p>
                  </a:txBody>
                  <a:tcPr marL="68580" marR="68580" marT="34290" marB="34290" anchor="ctr"/>
                </a:tc>
                <a:tc>
                  <a:txBody>
                    <a:bodyPr/>
                    <a:lstStyle/>
                    <a:p>
                      <a:pPr algn="ctr"/>
                      <a:r>
                        <a:rPr lang="pl-PL" sz="2100" dirty="0"/>
                        <a:t>T0</a:t>
                      </a:r>
                    </a:p>
                  </a:txBody>
                  <a:tcPr marL="68580" marR="68580" marT="34290" marB="34290"/>
                </a:tc>
                <a:tc>
                  <a:txBody>
                    <a:bodyPr/>
                    <a:lstStyle/>
                    <a:p>
                      <a:pPr algn="ctr"/>
                      <a:r>
                        <a:rPr lang="pl-PL" sz="2100" dirty="0"/>
                        <a:t>T1</a:t>
                      </a:r>
                    </a:p>
                  </a:txBody>
                  <a:tcPr marL="68580" marR="68580" marT="34290" marB="34290"/>
                </a:tc>
                <a:tc>
                  <a:txBody>
                    <a:bodyPr/>
                    <a:lstStyle/>
                    <a:p>
                      <a:pPr algn="ctr"/>
                      <a:r>
                        <a:rPr lang="pl-PL" sz="2100" dirty="0"/>
                        <a:t>T2</a:t>
                      </a:r>
                    </a:p>
                  </a:txBody>
                  <a:tcPr marL="68580" marR="68580" marT="34290" marB="34290"/>
                </a:tc>
                <a:tc rowSpan="2">
                  <a:txBody>
                    <a:bodyPr/>
                    <a:lstStyle/>
                    <a:p>
                      <a:pPr algn="ctr"/>
                      <a:r>
                        <a:rPr lang="pl-PL" sz="2100" dirty="0"/>
                        <a:t>p</a:t>
                      </a:r>
                    </a:p>
                  </a:txBody>
                  <a:tcPr marL="68580" marR="68580" marT="34290" marB="34290" anchor="ctr"/>
                </a:tc>
                <a:extLst>
                  <a:ext uri="{0D108BD9-81ED-4DB2-BD59-A6C34878D82A}">
                    <a16:rowId xmlns:a16="http://schemas.microsoft.com/office/drawing/2014/main" val="10000"/>
                  </a:ext>
                </a:extLst>
              </a:tr>
              <a:tr h="388620">
                <a:tc vMerge="1">
                  <a:txBody>
                    <a:bodyPr/>
                    <a:lstStyle/>
                    <a:p>
                      <a:endParaRPr lang="pl-PL"/>
                    </a:p>
                  </a:txBody>
                  <a:tcPr marL="68580" marR="68580" marT="34290" marB="34290"/>
                </a:tc>
                <a:tc gridSpan="3">
                  <a:txBody>
                    <a:bodyPr/>
                    <a:lstStyle/>
                    <a:p>
                      <a:pPr algn="ctr"/>
                      <a:r>
                        <a:rPr lang="pl-PL" sz="2100" dirty="0" err="1"/>
                        <a:t>Mean</a:t>
                      </a:r>
                      <a:r>
                        <a:rPr lang="pl-PL" sz="2100" dirty="0"/>
                        <a:t>/SD (N)</a:t>
                      </a:r>
                    </a:p>
                  </a:txBody>
                  <a:tcPr marL="68580" marR="68580" marT="34290" marB="34290"/>
                </a:tc>
                <a:tc hMerge="1">
                  <a:txBody>
                    <a:bodyPr/>
                    <a:lstStyle/>
                    <a:p>
                      <a:endParaRPr lang="pl-PL"/>
                    </a:p>
                  </a:txBody>
                  <a:tcPr marL="68580" marR="68580" marT="34290" marB="34290"/>
                </a:tc>
                <a:tc hMerge="1">
                  <a:txBody>
                    <a:bodyPr/>
                    <a:lstStyle/>
                    <a:p>
                      <a:endParaRPr lang="pl-PL"/>
                    </a:p>
                  </a:txBody>
                  <a:tcPr marL="68580" marR="68580" marT="34290" marB="34290"/>
                </a:tc>
                <a:tc vMerge="1">
                  <a:txBody>
                    <a:bodyPr/>
                    <a:lstStyle/>
                    <a:p>
                      <a:endParaRPr lang="pl-PL"/>
                    </a:p>
                  </a:txBody>
                  <a:tcPr marL="68580" marR="68580" marT="34290" marB="34290"/>
                </a:tc>
                <a:extLst>
                  <a:ext uri="{0D108BD9-81ED-4DB2-BD59-A6C34878D82A}">
                    <a16:rowId xmlns:a16="http://schemas.microsoft.com/office/drawing/2014/main" val="10001"/>
                  </a:ext>
                </a:extLst>
              </a:tr>
              <a:tr h="545483">
                <a:tc>
                  <a:txBody>
                    <a:bodyPr/>
                    <a:lstStyle/>
                    <a:p>
                      <a:pPr algn="ctr"/>
                      <a:r>
                        <a:rPr lang="pl-PL" sz="2100" dirty="0"/>
                        <a:t>G1 diet</a:t>
                      </a:r>
                    </a:p>
                  </a:txBody>
                  <a:tcPr marL="68580" marR="68580" marT="34290" marB="34290" anchor="ctr"/>
                </a:tc>
                <a:tc>
                  <a:txBody>
                    <a:bodyPr/>
                    <a:lstStyle/>
                    <a:p>
                      <a:pPr algn="ctr"/>
                      <a:r>
                        <a:rPr lang="pl-PL" sz="2100" dirty="0"/>
                        <a:t>91.34/12.8 </a:t>
                      </a:r>
                    </a:p>
                    <a:p>
                      <a:pPr algn="ctr"/>
                      <a:r>
                        <a:rPr lang="pl-PL" sz="2100" dirty="0"/>
                        <a:t>(35)</a:t>
                      </a:r>
                    </a:p>
                  </a:txBody>
                  <a:tcPr marL="68580" marR="68580" marT="34290" marB="34290" anchor="ctr"/>
                </a:tc>
                <a:tc>
                  <a:txBody>
                    <a:bodyPr/>
                    <a:lstStyle/>
                    <a:p>
                      <a:pPr algn="ctr"/>
                      <a:r>
                        <a:rPr lang="pl-PL" sz="2100" dirty="0"/>
                        <a:t>92.33/7.6 (27)</a:t>
                      </a:r>
                    </a:p>
                  </a:txBody>
                  <a:tcPr marL="68580" marR="68580" marT="34290" marB="34290" anchor="ctr"/>
                </a:tc>
                <a:tc>
                  <a:txBody>
                    <a:bodyPr/>
                    <a:lstStyle/>
                    <a:p>
                      <a:pPr algn="ctr"/>
                      <a:r>
                        <a:rPr lang="pl-PL" sz="2100" dirty="0"/>
                        <a:t>91.73/5.96 (15)</a:t>
                      </a:r>
                    </a:p>
                  </a:txBody>
                  <a:tcPr marL="68580" marR="68580" marT="34290" marB="34290" anchor="ctr"/>
                </a:tc>
                <a:tc>
                  <a:txBody>
                    <a:bodyPr/>
                    <a:lstStyle/>
                    <a:p>
                      <a:pPr algn="ctr"/>
                      <a:r>
                        <a:rPr lang="pl-PL" sz="2100" dirty="0"/>
                        <a:t>0.970</a:t>
                      </a:r>
                    </a:p>
                  </a:txBody>
                  <a:tcPr marL="68580" marR="68580" marT="34290" marB="34290" anchor="ctr"/>
                </a:tc>
                <a:extLst>
                  <a:ext uri="{0D108BD9-81ED-4DB2-BD59-A6C34878D82A}">
                    <a16:rowId xmlns:a16="http://schemas.microsoft.com/office/drawing/2014/main" val="10002"/>
                  </a:ext>
                </a:extLst>
              </a:tr>
              <a:tr h="5854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100" dirty="0"/>
                        <a:t>G3 (G1+G2)</a:t>
                      </a:r>
                    </a:p>
                    <a:p>
                      <a:pPr algn="ctr"/>
                      <a:endParaRPr lang="pl-PL" sz="2100" dirty="0"/>
                    </a:p>
                  </a:txBody>
                  <a:tcPr marL="68580" marR="68580" marT="34290" marB="34290" anchor="ctr"/>
                </a:tc>
                <a:tc>
                  <a:txBody>
                    <a:bodyPr/>
                    <a:lstStyle/>
                    <a:p>
                      <a:pPr algn="ctr"/>
                      <a:r>
                        <a:rPr lang="pl-PL" sz="2100" dirty="0"/>
                        <a:t>86.78/9.99(41)</a:t>
                      </a:r>
                    </a:p>
                  </a:txBody>
                  <a:tcPr marL="68580" marR="68580" marT="34290" marB="34290" anchor="ctr"/>
                </a:tc>
                <a:tc>
                  <a:txBody>
                    <a:bodyPr/>
                    <a:lstStyle/>
                    <a:p>
                      <a:pPr algn="ctr"/>
                      <a:r>
                        <a:rPr lang="pl-PL" sz="2100" dirty="0"/>
                        <a:t>95.30/5.65</a:t>
                      </a:r>
                      <a:r>
                        <a:rPr lang="pl-PL" sz="2100" baseline="0" dirty="0"/>
                        <a:t> </a:t>
                      </a:r>
                      <a:r>
                        <a:rPr lang="pl-PL" sz="2100" dirty="0"/>
                        <a:t>(20)</a:t>
                      </a:r>
                    </a:p>
                  </a:txBody>
                  <a:tcPr marL="68580" marR="68580" marT="34290" marB="34290" anchor="ctr"/>
                </a:tc>
                <a:tc>
                  <a:txBody>
                    <a:bodyPr/>
                    <a:lstStyle/>
                    <a:p>
                      <a:pPr algn="ctr"/>
                      <a:r>
                        <a:rPr lang="pl-PL" sz="2100" dirty="0"/>
                        <a:t>95.72/7.93(18)</a:t>
                      </a:r>
                    </a:p>
                  </a:txBody>
                  <a:tcPr marL="68580" marR="68580" marT="34290" marB="34290" anchor="ctr"/>
                </a:tc>
                <a:tc>
                  <a:txBody>
                    <a:bodyPr/>
                    <a:lstStyle/>
                    <a:p>
                      <a:pPr algn="ctr"/>
                      <a:r>
                        <a:rPr lang="pl-PL" sz="2100" b="1" dirty="0"/>
                        <a:t>0.001</a:t>
                      </a:r>
                    </a:p>
                  </a:txBody>
                  <a:tcPr marL="68580" marR="68580" marT="34290" marB="34290" anchor="ctr"/>
                </a:tc>
                <a:extLst>
                  <a:ext uri="{0D108BD9-81ED-4DB2-BD59-A6C34878D82A}">
                    <a16:rowId xmlns:a16="http://schemas.microsoft.com/office/drawing/2014/main" val="10003"/>
                  </a:ext>
                </a:extLst>
              </a:tr>
              <a:tr h="593090">
                <a:tc>
                  <a:txBody>
                    <a:bodyPr/>
                    <a:lstStyle/>
                    <a:p>
                      <a:pPr algn="ctr"/>
                      <a:r>
                        <a:rPr lang="pl-PL" sz="2100" dirty="0"/>
                        <a:t>G4</a:t>
                      </a:r>
                    </a:p>
                  </a:txBody>
                  <a:tcPr marL="68580" marR="68580" marT="34290" marB="34290" anchor="ctr"/>
                </a:tc>
                <a:tc>
                  <a:txBody>
                    <a:bodyPr/>
                    <a:lstStyle/>
                    <a:p>
                      <a:pPr algn="ctr"/>
                      <a:r>
                        <a:rPr lang="pl-PL" sz="2100" dirty="0"/>
                        <a:t>86.14/13.4(22)</a:t>
                      </a:r>
                    </a:p>
                  </a:txBody>
                  <a:tcPr marL="68580" marR="68580" marT="34290" marB="34290" anchor="ctr"/>
                </a:tc>
                <a:tc>
                  <a:txBody>
                    <a:bodyPr/>
                    <a:lstStyle/>
                    <a:p>
                      <a:pPr algn="ctr"/>
                      <a:r>
                        <a:rPr lang="pl-PL" sz="2100" dirty="0"/>
                        <a:t>87.27/15.3 (15)</a:t>
                      </a:r>
                    </a:p>
                  </a:txBody>
                  <a:tcPr marL="68580" marR="68580" marT="34290" marB="34290" anchor="ctr"/>
                </a:tc>
                <a:tc>
                  <a:txBody>
                    <a:bodyPr/>
                    <a:lstStyle/>
                    <a:p>
                      <a:pPr algn="ctr"/>
                      <a:r>
                        <a:rPr lang="pl-PL" sz="2100" dirty="0"/>
                        <a:t>97.0/NA (1)</a:t>
                      </a:r>
                    </a:p>
                  </a:txBody>
                  <a:tcPr marL="68580" marR="68580" marT="34290" marB="34290" anchor="ctr"/>
                </a:tc>
                <a:tc>
                  <a:txBody>
                    <a:bodyPr/>
                    <a:lstStyle/>
                    <a:p>
                      <a:pPr algn="ctr"/>
                      <a:r>
                        <a:rPr lang="pl-PL" sz="2100" b="0" dirty="0"/>
                        <a:t>0.642</a:t>
                      </a:r>
                    </a:p>
                  </a:txBody>
                  <a:tcPr marL="68580" marR="68580" marT="34290" marB="34290" anchor="ctr"/>
                </a:tc>
                <a:extLst>
                  <a:ext uri="{0D108BD9-81ED-4DB2-BD59-A6C34878D82A}">
                    <a16:rowId xmlns:a16="http://schemas.microsoft.com/office/drawing/2014/main" val="10004"/>
                  </a:ext>
                </a:extLst>
              </a:tr>
              <a:tr h="771919">
                <a:tc>
                  <a:txBody>
                    <a:bodyPr/>
                    <a:lstStyle/>
                    <a:p>
                      <a:pPr algn="ctr"/>
                      <a:r>
                        <a:rPr lang="pl-PL" sz="2100" dirty="0"/>
                        <a:t>G5 </a:t>
                      </a:r>
                      <a:r>
                        <a:rPr lang="pl-PL" sz="2100" dirty="0" err="1"/>
                        <a:t>control</a:t>
                      </a:r>
                      <a:endParaRPr lang="pl-PL" sz="2100" dirty="0"/>
                    </a:p>
                  </a:txBody>
                  <a:tcPr marL="68580" marR="68580" marT="34290" marB="34290" anchor="ctr"/>
                </a:tc>
                <a:tc>
                  <a:txBody>
                    <a:bodyPr/>
                    <a:lstStyle/>
                    <a:p>
                      <a:pPr algn="ctr"/>
                      <a:r>
                        <a:rPr lang="pl-PL" sz="2100" dirty="0"/>
                        <a:t>87.29/14.5 (52)</a:t>
                      </a:r>
                    </a:p>
                  </a:txBody>
                  <a:tcPr marL="68580" marR="68580" marT="34290" marB="34290" anchor="ctr"/>
                </a:tc>
                <a:tc>
                  <a:txBody>
                    <a:bodyPr/>
                    <a:lstStyle/>
                    <a:p>
                      <a:pPr algn="ctr"/>
                      <a:r>
                        <a:rPr lang="pl-PL" sz="2100" dirty="0"/>
                        <a:t>88.84/12.9(49)</a:t>
                      </a:r>
                    </a:p>
                  </a:txBody>
                  <a:tcPr marL="68580" marR="68580" marT="34290" marB="34290" anchor="ctr"/>
                </a:tc>
                <a:tc>
                  <a:txBody>
                    <a:bodyPr/>
                    <a:lstStyle/>
                    <a:p>
                      <a:pPr algn="ctr"/>
                      <a:r>
                        <a:rPr lang="pl-PL" sz="2100" dirty="0"/>
                        <a:t>90.10/13.5(21)</a:t>
                      </a:r>
                    </a:p>
                  </a:txBody>
                  <a:tcPr marL="68580" marR="68580" marT="34290" marB="34290" anchor="ctr"/>
                </a:tc>
                <a:tc>
                  <a:txBody>
                    <a:bodyPr/>
                    <a:lstStyle/>
                    <a:p>
                      <a:pPr algn="ctr"/>
                      <a:r>
                        <a:rPr lang="pl-PL" sz="2100" dirty="0"/>
                        <a:t>0.743</a:t>
                      </a:r>
                    </a:p>
                  </a:txBody>
                  <a:tcPr marL="68580" marR="68580" marT="34290" marB="34290" anchor="ctr"/>
                </a:tc>
                <a:extLst>
                  <a:ext uri="{0D108BD9-81ED-4DB2-BD59-A6C34878D82A}">
                    <a16:rowId xmlns:a16="http://schemas.microsoft.com/office/drawing/2014/main" val="10005"/>
                  </a:ext>
                </a:extLst>
              </a:tr>
            </a:tbl>
          </a:graphicData>
        </a:graphic>
      </p:graphicFrame>
      <p:pic>
        <p:nvPicPr>
          <p:cNvPr id="5" name="Image 6">
            <a:extLst>
              <a:ext uri="{FF2B5EF4-FFF2-40B4-BE49-F238E27FC236}">
                <a16:creationId xmlns:a16="http://schemas.microsoft.com/office/drawing/2014/main" id="{404C72CD-EE8D-2245-BF3D-6FE806211B9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3569368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hangingPunct="0">
              <a:buNone/>
            </a:pPr>
            <a:r>
              <a:rPr lang="en-US" i="1" dirty="0"/>
              <a:t>MLSPA is a co-designed system focusing on the rural European elderly and frailty population. The project aims</a:t>
            </a:r>
            <a:r>
              <a:rPr lang="en-US" dirty="0"/>
              <a:t> </a:t>
            </a:r>
            <a:r>
              <a:rPr lang="en-US" i="1" dirty="0"/>
              <a:t> to develop a remote connected device with an interactive vocal personal assistant that provides a panel of social/medical services for frailty population in Portugal and in France. The global objective is to create a new solution improving their life quality, their self-autonomy and their integration with the surrounding community. </a:t>
            </a:r>
            <a:endParaRPr lang="fr-FR" dirty="0"/>
          </a:p>
        </p:txBody>
      </p:sp>
      <p:pic>
        <p:nvPicPr>
          <p:cNvPr id="4" name="Imag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7845656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49152" y="370115"/>
            <a:ext cx="7886700" cy="994172"/>
          </a:xfrm>
        </p:spPr>
        <p:txBody>
          <a:bodyPr/>
          <a:lstStyle/>
          <a:p>
            <a:pPr algn="ctr"/>
            <a:r>
              <a:rPr lang="pl-PL" dirty="0"/>
              <a:t>CANSAS (</a:t>
            </a:r>
            <a:r>
              <a:rPr lang="pl-PL" dirty="0" err="1"/>
              <a:t>Camberwell</a:t>
            </a:r>
            <a:r>
              <a:rPr lang="pl-PL" dirty="0"/>
              <a:t> </a:t>
            </a:r>
            <a:r>
              <a:rPr lang="pl-PL" dirty="0" err="1"/>
              <a:t>index</a:t>
            </a:r>
            <a:r>
              <a:rPr lang="pl-PL" dirty="0"/>
              <a:t>)</a:t>
            </a:r>
          </a:p>
        </p:txBody>
      </p:sp>
      <p:graphicFrame>
        <p:nvGraphicFramePr>
          <p:cNvPr id="4" name="Tabela 3"/>
          <p:cNvGraphicFramePr>
            <a:graphicFrameLocks noGrp="1"/>
          </p:cNvGraphicFramePr>
          <p:nvPr>
            <p:extLst/>
          </p:nvPr>
        </p:nvGraphicFramePr>
        <p:xfrm>
          <a:off x="2152652" y="1514718"/>
          <a:ext cx="7983201" cy="4383799"/>
        </p:xfrm>
        <a:graphic>
          <a:graphicData uri="http://schemas.openxmlformats.org/drawingml/2006/table">
            <a:tbl>
              <a:tblPr firstRow="1" bandRow="1">
                <a:tableStyleId>{5C22544A-7EE6-4342-B048-85BDC9FD1C3A}</a:tableStyleId>
              </a:tblPr>
              <a:tblGrid>
                <a:gridCol w="2720340">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1506324">
                  <a:extLst>
                    <a:ext uri="{9D8B030D-6E8A-4147-A177-3AD203B41FA5}">
                      <a16:colId xmlns:a16="http://schemas.microsoft.com/office/drawing/2014/main" val="20002"/>
                    </a:ext>
                  </a:extLst>
                </a:gridCol>
                <a:gridCol w="1419225">
                  <a:extLst>
                    <a:ext uri="{9D8B030D-6E8A-4147-A177-3AD203B41FA5}">
                      <a16:colId xmlns:a16="http://schemas.microsoft.com/office/drawing/2014/main" val="20003"/>
                    </a:ext>
                  </a:extLst>
                </a:gridCol>
                <a:gridCol w="874272">
                  <a:extLst>
                    <a:ext uri="{9D8B030D-6E8A-4147-A177-3AD203B41FA5}">
                      <a16:colId xmlns:a16="http://schemas.microsoft.com/office/drawing/2014/main" val="20004"/>
                    </a:ext>
                  </a:extLst>
                </a:gridCol>
              </a:tblGrid>
              <a:tr h="388620">
                <a:tc rowSpan="2">
                  <a:txBody>
                    <a:bodyPr/>
                    <a:lstStyle/>
                    <a:p>
                      <a:pPr algn="ctr"/>
                      <a:r>
                        <a:rPr lang="pl-PL" sz="2100" dirty="0" err="1"/>
                        <a:t>Group</a:t>
                      </a:r>
                      <a:r>
                        <a:rPr lang="pl-PL" sz="2100" dirty="0"/>
                        <a:t> </a:t>
                      </a:r>
                    </a:p>
                  </a:txBody>
                  <a:tcPr marL="68580" marR="68580" marT="34290" marB="34290" anchor="ctr"/>
                </a:tc>
                <a:tc>
                  <a:txBody>
                    <a:bodyPr/>
                    <a:lstStyle/>
                    <a:p>
                      <a:pPr algn="ctr"/>
                      <a:r>
                        <a:rPr lang="pl-PL" sz="2100" dirty="0"/>
                        <a:t>T0</a:t>
                      </a:r>
                    </a:p>
                  </a:txBody>
                  <a:tcPr marL="68580" marR="68580" marT="34290" marB="34290"/>
                </a:tc>
                <a:tc>
                  <a:txBody>
                    <a:bodyPr/>
                    <a:lstStyle/>
                    <a:p>
                      <a:pPr algn="ctr"/>
                      <a:r>
                        <a:rPr lang="pl-PL" sz="2100" dirty="0"/>
                        <a:t>T1</a:t>
                      </a:r>
                    </a:p>
                  </a:txBody>
                  <a:tcPr marL="68580" marR="68580" marT="34290" marB="34290"/>
                </a:tc>
                <a:tc>
                  <a:txBody>
                    <a:bodyPr/>
                    <a:lstStyle/>
                    <a:p>
                      <a:pPr algn="ctr"/>
                      <a:r>
                        <a:rPr lang="pl-PL" sz="2100" dirty="0"/>
                        <a:t>T2</a:t>
                      </a:r>
                    </a:p>
                  </a:txBody>
                  <a:tcPr marL="68580" marR="68580" marT="34290" marB="34290"/>
                </a:tc>
                <a:tc rowSpan="2">
                  <a:txBody>
                    <a:bodyPr/>
                    <a:lstStyle/>
                    <a:p>
                      <a:pPr algn="ctr"/>
                      <a:r>
                        <a:rPr lang="pl-PL" sz="2100" dirty="0"/>
                        <a:t>p</a:t>
                      </a:r>
                    </a:p>
                  </a:txBody>
                  <a:tcPr marL="68580" marR="68580" marT="34290" marB="34290" anchor="ctr"/>
                </a:tc>
                <a:extLst>
                  <a:ext uri="{0D108BD9-81ED-4DB2-BD59-A6C34878D82A}">
                    <a16:rowId xmlns:a16="http://schemas.microsoft.com/office/drawing/2014/main" val="10000"/>
                  </a:ext>
                </a:extLst>
              </a:tr>
              <a:tr h="388620">
                <a:tc vMerge="1">
                  <a:txBody>
                    <a:bodyPr/>
                    <a:lstStyle/>
                    <a:p>
                      <a:endParaRPr lang="pl-PL"/>
                    </a:p>
                  </a:txBody>
                  <a:tcPr marL="68580" marR="68580" marT="34290" marB="34290"/>
                </a:tc>
                <a:tc gridSpan="3">
                  <a:txBody>
                    <a:bodyPr/>
                    <a:lstStyle/>
                    <a:p>
                      <a:pPr algn="ctr"/>
                      <a:r>
                        <a:rPr lang="pl-PL" sz="2100" dirty="0" err="1"/>
                        <a:t>Mean</a:t>
                      </a:r>
                      <a:r>
                        <a:rPr lang="pl-PL" sz="2100" dirty="0"/>
                        <a:t>/SD (N)</a:t>
                      </a:r>
                    </a:p>
                  </a:txBody>
                  <a:tcPr marL="68580" marR="68580" marT="34290" marB="34290"/>
                </a:tc>
                <a:tc hMerge="1">
                  <a:txBody>
                    <a:bodyPr/>
                    <a:lstStyle/>
                    <a:p>
                      <a:endParaRPr lang="pl-PL"/>
                    </a:p>
                  </a:txBody>
                  <a:tcPr marL="68580" marR="68580" marT="34290" marB="34290"/>
                </a:tc>
                <a:tc hMerge="1">
                  <a:txBody>
                    <a:bodyPr/>
                    <a:lstStyle/>
                    <a:p>
                      <a:endParaRPr lang="pl-PL"/>
                    </a:p>
                  </a:txBody>
                  <a:tcPr marL="68580" marR="68580" marT="34290" marB="34290"/>
                </a:tc>
                <a:tc vMerge="1">
                  <a:txBody>
                    <a:bodyPr/>
                    <a:lstStyle/>
                    <a:p>
                      <a:endParaRPr lang="pl-PL"/>
                    </a:p>
                  </a:txBody>
                  <a:tcPr marL="68580" marR="68580" marT="34290" marB="34290"/>
                </a:tc>
                <a:extLst>
                  <a:ext uri="{0D108BD9-81ED-4DB2-BD59-A6C34878D82A}">
                    <a16:rowId xmlns:a16="http://schemas.microsoft.com/office/drawing/2014/main" val="10001"/>
                  </a:ext>
                </a:extLst>
              </a:tr>
              <a:tr h="545483">
                <a:tc>
                  <a:txBody>
                    <a:bodyPr/>
                    <a:lstStyle/>
                    <a:p>
                      <a:pPr algn="ctr"/>
                      <a:r>
                        <a:rPr lang="pl-PL" sz="2100" dirty="0"/>
                        <a:t>G1 diet</a:t>
                      </a:r>
                    </a:p>
                  </a:txBody>
                  <a:tcPr marL="68580" marR="68580" marT="34290" marB="34290" anchor="ctr"/>
                </a:tc>
                <a:tc>
                  <a:txBody>
                    <a:bodyPr/>
                    <a:lstStyle/>
                    <a:p>
                      <a:pPr algn="ctr"/>
                      <a:r>
                        <a:rPr lang="pl-PL" sz="2100" dirty="0"/>
                        <a:t>0.86/0.14</a:t>
                      </a:r>
                      <a:br>
                        <a:rPr lang="pl-PL" sz="2100" dirty="0"/>
                      </a:br>
                      <a:r>
                        <a:rPr lang="pl-PL" sz="2100" dirty="0"/>
                        <a:t>(40)</a:t>
                      </a:r>
                    </a:p>
                  </a:txBody>
                  <a:tcPr marL="68580" marR="68580" marT="34290" marB="34290" anchor="ctr"/>
                </a:tc>
                <a:tc>
                  <a:txBody>
                    <a:bodyPr/>
                    <a:lstStyle/>
                    <a:p>
                      <a:pPr algn="ctr"/>
                      <a:r>
                        <a:rPr lang="pl-PL" sz="2100" dirty="0"/>
                        <a:t>0.85/0.14</a:t>
                      </a:r>
                      <a:br>
                        <a:rPr lang="pl-PL" sz="2100" dirty="0"/>
                      </a:br>
                      <a:r>
                        <a:rPr lang="pl-PL" sz="2100" dirty="0"/>
                        <a:t>(36)</a:t>
                      </a:r>
                    </a:p>
                  </a:txBody>
                  <a:tcPr marL="68580" marR="68580" marT="34290" marB="34290" anchor="ctr"/>
                </a:tc>
                <a:tc>
                  <a:txBody>
                    <a:bodyPr/>
                    <a:lstStyle/>
                    <a:p>
                      <a:pPr algn="ctr"/>
                      <a:r>
                        <a:rPr lang="pl-PL" sz="2100" dirty="0"/>
                        <a:t>0.90/0.09</a:t>
                      </a:r>
                      <a:br>
                        <a:rPr lang="pl-PL" sz="2100" dirty="0"/>
                      </a:br>
                      <a:r>
                        <a:rPr lang="pl-PL" sz="2100" dirty="0"/>
                        <a:t>(23)</a:t>
                      </a:r>
                    </a:p>
                  </a:txBody>
                  <a:tcPr marL="68580" marR="68580" marT="34290" marB="34290" anchor="ctr"/>
                </a:tc>
                <a:tc>
                  <a:txBody>
                    <a:bodyPr/>
                    <a:lstStyle/>
                    <a:p>
                      <a:pPr algn="ctr"/>
                      <a:r>
                        <a:rPr lang="pl-PL" sz="2100" dirty="0"/>
                        <a:t>0.525</a:t>
                      </a:r>
                    </a:p>
                  </a:txBody>
                  <a:tcPr marL="68580" marR="68580" marT="34290" marB="34290" anchor="ctr"/>
                </a:tc>
                <a:extLst>
                  <a:ext uri="{0D108BD9-81ED-4DB2-BD59-A6C34878D82A}">
                    <a16:rowId xmlns:a16="http://schemas.microsoft.com/office/drawing/2014/main" val="10002"/>
                  </a:ext>
                </a:extLst>
              </a:tr>
              <a:tr h="585488">
                <a:tc>
                  <a:txBody>
                    <a:bodyPr/>
                    <a:lstStyle/>
                    <a:p>
                      <a:pPr algn="ctr"/>
                      <a:r>
                        <a:rPr lang="pl-PL" sz="2100" dirty="0"/>
                        <a:t>G2 </a:t>
                      </a:r>
                      <a:r>
                        <a:rPr lang="pl-PL" sz="2100" dirty="0" err="1"/>
                        <a:t>physical</a:t>
                      </a:r>
                      <a:r>
                        <a:rPr lang="pl-PL" sz="2100" dirty="0"/>
                        <a:t> </a:t>
                      </a:r>
                      <a:r>
                        <a:rPr lang="pl-PL" sz="2100" dirty="0" err="1"/>
                        <a:t>activity</a:t>
                      </a:r>
                      <a:endParaRPr lang="pl-PL" sz="2100" dirty="0"/>
                    </a:p>
                  </a:txBody>
                  <a:tcPr marL="68580" marR="68580" marT="34290" marB="34290" anchor="ctr"/>
                </a:tc>
                <a:tc>
                  <a:txBody>
                    <a:bodyPr/>
                    <a:lstStyle/>
                    <a:p>
                      <a:pPr algn="ctr"/>
                      <a:r>
                        <a:rPr lang="pl-PL" sz="2100" dirty="0"/>
                        <a:t>0.84/0.13</a:t>
                      </a:r>
                      <a:br>
                        <a:rPr lang="pl-PL" sz="2100" dirty="0"/>
                      </a:br>
                      <a:r>
                        <a:rPr lang="pl-PL" sz="2100" dirty="0"/>
                        <a:t>(42)</a:t>
                      </a:r>
                    </a:p>
                  </a:txBody>
                  <a:tcPr marL="68580" marR="68580" marT="34290" marB="34290" anchor="ctr"/>
                </a:tc>
                <a:tc>
                  <a:txBody>
                    <a:bodyPr/>
                    <a:lstStyle/>
                    <a:p>
                      <a:pPr algn="ctr"/>
                      <a:r>
                        <a:rPr lang="pl-PL" sz="2100" dirty="0"/>
                        <a:t>0.89/0.10</a:t>
                      </a:r>
                      <a:br>
                        <a:rPr lang="pl-PL" sz="2100" dirty="0"/>
                      </a:br>
                      <a:r>
                        <a:rPr lang="pl-PL" sz="2100" dirty="0"/>
                        <a:t>(34)</a:t>
                      </a:r>
                    </a:p>
                  </a:txBody>
                  <a:tcPr marL="68580" marR="68580" marT="34290" marB="34290" anchor="ctr"/>
                </a:tc>
                <a:tc>
                  <a:txBody>
                    <a:bodyPr/>
                    <a:lstStyle/>
                    <a:p>
                      <a:pPr algn="ctr"/>
                      <a:r>
                        <a:rPr lang="pl-PL" sz="2100" dirty="0"/>
                        <a:t>0.90/0.09</a:t>
                      </a:r>
                      <a:br>
                        <a:rPr lang="pl-PL" sz="2100" dirty="0"/>
                      </a:br>
                      <a:r>
                        <a:rPr lang="pl-PL" sz="2100" dirty="0"/>
                        <a:t>(26)</a:t>
                      </a:r>
                    </a:p>
                  </a:txBody>
                  <a:tcPr marL="68580" marR="68580" marT="34290" marB="34290" anchor="ctr"/>
                </a:tc>
                <a:tc>
                  <a:txBody>
                    <a:bodyPr/>
                    <a:lstStyle/>
                    <a:p>
                      <a:pPr algn="ctr"/>
                      <a:r>
                        <a:rPr lang="pl-PL" sz="2100" b="0" dirty="0"/>
                        <a:t>0.138</a:t>
                      </a:r>
                    </a:p>
                  </a:txBody>
                  <a:tcPr marL="68580" marR="68580" marT="34290" marB="34290" anchor="ctr"/>
                </a:tc>
                <a:extLst>
                  <a:ext uri="{0D108BD9-81ED-4DB2-BD59-A6C34878D82A}">
                    <a16:rowId xmlns:a16="http://schemas.microsoft.com/office/drawing/2014/main" val="10003"/>
                  </a:ext>
                </a:extLst>
              </a:tr>
              <a:tr h="5854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100" dirty="0"/>
                        <a:t>G3 (G1+G2)</a:t>
                      </a:r>
                    </a:p>
                  </a:txBody>
                  <a:tcPr marL="68580" marR="68580" marT="34290" marB="34290" anchor="ctr"/>
                </a:tc>
                <a:tc>
                  <a:txBody>
                    <a:bodyPr/>
                    <a:lstStyle/>
                    <a:p>
                      <a:pPr algn="ctr"/>
                      <a:r>
                        <a:rPr lang="pl-PL" sz="2100" dirty="0"/>
                        <a:t>0.80/0.15</a:t>
                      </a:r>
                      <a:br>
                        <a:rPr lang="pl-PL" sz="2100" dirty="0"/>
                      </a:br>
                      <a:r>
                        <a:rPr lang="pl-PL" sz="2100" dirty="0"/>
                        <a:t>(45)</a:t>
                      </a:r>
                    </a:p>
                  </a:txBody>
                  <a:tcPr marL="68580" marR="68580" marT="34290" marB="34290" anchor="ctr"/>
                </a:tc>
                <a:tc>
                  <a:txBody>
                    <a:bodyPr/>
                    <a:lstStyle/>
                    <a:p>
                      <a:pPr algn="ctr"/>
                      <a:r>
                        <a:rPr lang="pl-PL" sz="2100" dirty="0"/>
                        <a:t>0.87/0.11</a:t>
                      </a:r>
                      <a:br>
                        <a:rPr lang="pl-PL" sz="2100" dirty="0"/>
                      </a:br>
                      <a:r>
                        <a:rPr lang="pl-PL" sz="2100" dirty="0"/>
                        <a:t>(32)</a:t>
                      </a:r>
                    </a:p>
                  </a:txBody>
                  <a:tcPr marL="68580" marR="68580" marT="34290" marB="34290" anchor="ctr"/>
                </a:tc>
                <a:tc>
                  <a:txBody>
                    <a:bodyPr/>
                    <a:lstStyle/>
                    <a:p>
                      <a:pPr algn="ctr"/>
                      <a:r>
                        <a:rPr lang="pl-PL" sz="2100" dirty="0"/>
                        <a:t>0.85/0.14</a:t>
                      </a:r>
                      <a:br>
                        <a:rPr lang="pl-PL" sz="2100" dirty="0"/>
                      </a:br>
                      <a:r>
                        <a:rPr lang="pl-PL" sz="2100" dirty="0"/>
                        <a:t>(32)</a:t>
                      </a:r>
                    </a:p>
                  </a:txBody>
                  <a:tcPr marL="68580" marR="68580" marT="34290" marB="34290" anchor="ctr"/>
                </a:tc>
                <a:tc>
                  <a:txBody>
                    <a:bodyPr/>
                    <a:lstStyle/>
                    <a:p>
                      <a:pPr algn="ctr"/>
                      <a:r>
                        <a:rPr lang="pl-PL" sz="2100" b="0" dirty="0"/>
                        <a:t>0.143</a:t>
                      </a:r>
                    </a:p>
                  </a:txBody>
                  <a:tcPr marL="68580" marR="68580" marT="34290" marB="34290" anchor="ctr"/>
                </a:tc>
                <a:extLst>
                  <a:ext uri="{0D108BD9-81ED-4DB2-BD59-A6C34878D82A}">
                    <a16:rowId xmlns:a16="http://schemas.microsoft.com/office/drawing/2014/main" val="10004"/>
                  </a:ext>
                </a:extLst>
              </a:tr>
              <a:tr h="593090">
                <a:tc>
                  <a:txBody>
                    <a:bodyPr/>
                    <a:lstStyle/>
                    <a:p>
                      <a:pPr algn="ctr"/>
                      <a:r>
                        <a:rPr lang="pl-PL" sz="2100" dirty="0"/>
                        <a:t>G4</a:t>
                      </a:r>
                    </a:p>
                  </a:txBody>
                  <a:tcPr marL="68580" marR="68580" marT="34290" marB="34290" anchor="ctr"/>
                </a:tc>
                <a:tc>
                  <a:txBody>
                    <a:bodyPr/>
                    <a:lstStyle/>
                    <a:p>
                      <a:pPr algn="ctr"/>
                      <a:r>
                        <a:rPr lang="pl-PL" sz="2100" dirty="0"/>
                        <a:t>0.85/0.10</a:t>
                      </a:r>
                      <a:br>
                        <a:rPr lang="pl-PL" sz="2100" dirty="0"/>
                      </a:br>
                      <a:r>
                        <a:rPr lang="pl-PL" sz="2100" dirty="0"/>
                        <a:t>(23)</a:t>
                      </a:r>
                    </a:p>
                  </a:txBody>
                  <a:tcPr marL="68580" marR="68580" marT="34290" marB="34290" anchor="ctr"/>
                </a:tc>
                <a:tc>
                  <a:txBody>
                    <a:bodyPr/>
                    <a:lstStyle/>
                    <a:p>
                      <a:pPr algn="ctr"/>
                      <a:r>
                        <a:rPr lang="pl-PL" sz="2100" dirty="0"/>
                        <a:t>0.87/0.10</a:t>
                      </a:r>
                      <a:br>
                        <a:rPr lang="pl-PL" sz="2100" dirty="0"/>
                      </a:br>
                      <a:r>
                        <a:rPr lang="pl-PL" sz="2100" dirty="0"/>
                        <a:t>(18)</a:t>
                      </a:r>
                    </a:p>
                  </a:txBody>
                  <a:tcPr marL="68580" marR="68580" marT="34290" marB="34290" anchor="ctr"/>
                </a:tc>
                <a:tc>
                  <a:txBody>
                    <a:bodyPr/>
                    <a:lstStyle/>
                    <a:p>
                      <a:pPr algn="ctr"/>
                      <a:r>
                        <a:rPr lang="pl-PL" sz="2100" dirty="0"/>
                        <a:t>0.97/0.04</a:t>
                      </a:r>
                      <a:br>
                        <a:rPr lang="pl-PL" sz="2100" dirty="0"/>
                      </a:br>
                      <a:r>
                        <a:rPr lang="pl-PL" sz="2100" dirty="0"/>
                        <a:t>(2)</a:t>
                      </a:r>
                    </a:p>
                  </a:txBody>
                  <a:tcPr marL="68580" marR="68580" marT="34290" marB="34290" anchor="ctr"/>
                </a:tc>
                <a:tc>
                  <a:txBody>
                    <a:bodyPr/>
                    <a:lstStyle/>
                    <a:p>
                      <a:pPr algn="ctr"/>
                      <a:r>
                        <a:rPr lang="pl-PL" sz="2100" b="0" dirty="0"/>
                        <a:t>0.063</a:t>
                      </a:r>
                    </a:p>
                  </a:txBody>
                  <a:tcPr marL="68580" marR="68580" marT="34290" marB="34290" anchor="ctr"/>
                </a:tc>
                <a:extLst>
                  <a:ext uri="{0D108BD9-81ED-4DB2-BD59-A6C34878D82A}">
                    <a16:rowId xmlns:a16="http://schemas.microsoft.com/office/drawing/2014/main" val="10005"/>
                  </a:ext>
                </a:extLst>
              </a:tr>
              <a:tr h="771919">
                <a:tc>
                  <a:txBody>
                    <a:bodyPr/>
                    <a:lstStyle/>
                    <a:p>
                      <a:pPr algn="ctr"/>
                      <a:r>
                        <a:rPr lang="pl-PL" sz="2100" dirty="0"/>
                        <a:t>G5 </a:t>
                      </a:r>
                      <a:r>
                        <a:rPr lang="pl-PL" sz="2100" dirty="0" err="1"/>
                        <a:t>control</a:t>
                      </a:r>
                      <a:endParaRPr lang="pl-PL" sz="2100" dirty="0"/>
                    </a:p>
                  </a:txBody>
                  <a:tcPr marL="68580" marR="68580" marT="34290" marB="34290" anchor="ctr"/>
                </a:tc>
                <a:tc>
                  <a:txBody>
                    <a:bodyPr/>
                    <a:lstStyle/>
                    <a:p>
                      <a:pPr algn="ctr"/>
                      <a:r>
                        <a:rPr lang="pl-PL" sz="2100" dirty="0"/>
                        <a:t>0.67/0.19</a:t>
                      </a:r>
                      <a:br>
                        <a:rPr lang="pl-PL" sz="2100" dirty="0"/>
                      </a:br>
                      <a:r>
                        <a:rPr lang="pl-PL" sz="2100" dirty="0"/>
                        <a:t>(60)</a:t>
                      </a:r>
                    </a:p>
                  </a:txBody>
                  <a:tcPr marL="68580" marR="68580" marT="34290" marB="34290" anchor="ctr"/>
                </a:tc>
                <a:tc>
                  <a:txBody>
                    <a:bodyPr/>
                    <a:lstStyle/>
                    <a:p>
                      <a:pPr algn="ctr"/>
                      <a:r>
                        <a:rPr lang="pl-PL" sz="2100" dirty="0"/>
                        <a:t>0.70/0.19</a:t>
                      </a:r>
                      <a:br>
                        <a:rPr lang="pl-PL" sz="2100" dirty="0"/>
                      </a:br>
                      <a:r>
                        <a:rPr lang="pl-PL" sz="2100" dirty="0"/>
                        <a:t>(60)</a:t>
                      </a:r>
                    </a:p>
                  </a:txBody>
                  <a:tcPr marL="68580" marR="68580" marT="34290" marB="34290" anchor="ctr"/>
                </a:tc>
                <a:tc>
                  <a:txBody>
                    <a:bodyPr/>
                    <a:lstStyle/>
                    <a:p>
                      <a:pPr algn="ctr"/>
                      <a:r>
                        <a:rPr lang="pl-PL" sz="2100" dirty="0"/>
                        <a:t>0.78/0.17</a:t>
                      </a:r>
                      <a:br>
                        <a:rPr lang="pl-PL" sz="2100" dirty="0"/>
                      </a:br>
                      <a:r>
                        <a:rPr lang="pl-PL" sz="2100" dirty="0"/>
                        <a:t>(38)</a:t>
                      </a:r>
                    </a:p>
                  </a:txBody>
                  <a:tcPr marL="68580" marR="68580" marT="34290" marB="34290" anchor="ctr"/>
                </a:tc>
                <a:tc>
                  <a:txBody>
                    <a:bodyPr/>
                    <a:lstStyle/>
                    <a:p>
                      <a:pPr algn="ctr"/>
                      <a:r>
                        <a:rPr lang="pl-PL" sz="2100" b="1" dirty="0"/>
                        <a:t>0.020</a:t>
                      </a:r>
                    </a:p>
                  </a:txBody>
                  <a:tcPr marL="68580" marR="68580" marT="34290" marB="34290" anchor="ctr"/>
                </a:tc>
                <a:extLst>
                  <a:ext uri="{0D108BD9-81ED-4DB2-BD59-A6C34878D82A}">
                    <a16:rowId xmlns:a16="http://schemas.microsoft.com/office/drawing/2014/main" val="10006"/>
                  </a:ext>
                </a:extLst>
              </a:tr>
            </a:tbl>
          </a:graphicData>
        </a:graphic>
      </p:graphicFrame>
      <p:pic>
        <p:nvPicPr>
          <p:cNvPr id="5" name="Image 6">
            <a:extLst>
              <a:ext uri="{FF2B5EF4-FFF2-40B4-BE49-F238E27FC236}">
                <a16:creationId xmlns:a16="http://schemas.microsoft.com/office/drawing/2014/main" id="{14F8E116-DB70-4445-B680-87608EE6C8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21297409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49152" y="370115"/>
            <a:ext cx="7886700" cy="994172"/>
          </a:xfrm>
        </p:spPr>
        <p:txBody>
          <a:bodyPr/>
          <a:lstStyle/>
          <a:p>
            <a:pPr algn="ctr"/>
            <a:r>
              <a:rPr lang="pl-PL" dirty="0" err="1"/>
              <a:t>QoL</a:t>
            </a:r>
            <a:r>
              <a:rPr lang="pl-PL" dirty="0"/>
              <a:t> </a:t>
            </a:r>
            <a:r>
              <a:rPr lang="pl-PL" dirty="0" err="1"/>
              <a:t>Physical</a:t>
            </a:r>
            <a:r>
              <a:rPr lang="pl-PL" dirty="0"/>
              <a:t> </a:t>
            </a:r>
            <a:r>
              <a:rPr lang="pl-PL" dirty="0" err="1"/>
              <a:t>domain</a:t>
            </a:r>
            <a:endParaRPr lang="pl-PL" dirty="0"/>
          </a:p>
        </p:txBody>
      </p:sp>
      <p:graphicFrame>
        <p:nvGraphicFramePr>
          <p:cNvPr id="4" name="Tabela 3"/>
          <p:cNvGraphicFramePr>
            <a:graphicFrameLocks noGrp="1"/>
          </p:cNvGraphicFramePr>
          <p:nvPr>
            <p:extLst/>
          </p:nvPr>
        </p:nvGraphicFramePr>
        <p:xfrm>
          <a:off x="2152652" y="1514718"/>
          <a:ext cx="7983201" cy="4383799"/>
        </p:xfrm>
        <a:graphic>
          <a:graphicData uri="http://schemas.openxmlformats.org/drawingml/2006/table">
            <a:tbl>
              <a:tblPr firstRow="1" bandRow="1">
                <a:tableStyleId>{5C22544A-7EE6-4342-B048-85BDC9FD1C3A}</a:tableStyleId>
              </a:tblPr>
              <a:tblGrid>
                <a:gridCol w="2720340">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1506324">
                  <a:extLst>
                    <a:ext uri="{9D8B030D-6E8A-4147-A177-3AD203B41FA5}">
                      <a16:colId xmlns:a16="http://schemas.microsoft.com/office/drawing/2014/main" val="20002"/>
                    </a:ext>
                  </a:extLst>
                </a:gridCol>
                <a:gridCol w="1419225">
                  <a:extLst>
                    <a:ext uri="{9D8B030D-6E8A-4147-A177-3AD203B41FA5}">
                      <a16:colId xmlns:a16="http://schemas.microsoft.com/office/drawing/2014/main" val="20003"/>
                    </a:ext>
                  </a:extLst>
                </a:gridCol>
                <a:gridCol w="874272">
                  <a:extLst>
                    <a:ext uri="{9D8B030D-6E8A-4147-A177-3AD203B41FA5}">
                      <a16:colId xmlns:a16="http://schemas.microsoft.com/office/drawing/2014/main" val="20004"/>
                    </a:ext>
                  </a:extLst>
                </a:gridCol>
              </a:tblGrid>
              <a:tr h="388620">
                <a:tc rowSpan="2">
                  <a:txBody>
                    <a:bodyPr/>
                    <a:lstStyle/>
                    <a:p>
                      <a:pPr algn="ctr"/>
                      <a:r>
                        <a:rPr lang="pl-PL" sz="2100" dirty="0" err="1"/>
                        <a:t>Group</a:t>
                      </a:r>
                      <a:r>
                        <a:rPr lang="pl-PL" sz="2100" dirty="0"/>
                        <a:t> </a:t>
                      </a:r>
                    </a:p>
                  </a:txBody>
                  <a:tcPr marL="68580" marR="68580" marT="34290" marB="34290" anchor="ctr"/>
                </a:tc>
                <a:tc>
                  <a:txBody>
                    <a:bodyPr/>
                    <a:lstStyle/>
                    <a:p>
                      <a:pPr algn="ctr"/>
                      <a:r>
                        <a:rPr lang="pl-PL" sz="2100" dirty="0"/>
                        <a:t>T0</a:t>
                      </a:r>
                    </a:p>
                  </a:txBody>
                  <a:tcPr marL="68580" marR="68580" marT="34290" marB="34290"/>
                </a:tc>
                <a:tc>
                  <a:txBody>
                    <a:bodyPr/>
                    <a:lstStyle/>
                    <a:p>
                      <a:pPr algn="ctr"/>
                      <a:r>
                        <a:rPr lang="pl-PL" sz="2100" dirty="0"/>
                        <a:t>T1</a:t>
                      </a:r>
                    </a:p>
                  </a:txBody>
                  <a:tcPr marL="68580" marR="68580" marT="34290" marB="34290"/>
                </a:tc>
                <a:tc>
                  <a:txBody>
                    <a:bodyPr/>
                    <a:lstStyle/>
                    <a:p>
                      <a:pPr algn="ctr"/>
                      <a:r>
                        <a:rPr lang="pl-PL" sz="2100" dirty="0"/>
                        <a:t>T2</a:t>
                      </a:r>
                    </a:p>
                  </a:txBody>
                  <a:tcPr marL="68580" marR="68580" marT="34290" marB="34290"/>
                </a:tc>
                <a:tc rowSpan="2">
                  <a:txBody>
                    <a:bodyPr/>
                    <a:lstStyle/>
                    <a:p>
                      <a:pPr algn="ctr"/>
                      <a:r>
                        <a:rPr lang="pl-PL" sz="2100" dirty="0"/>
                        <a:t>p</a:t>
                      </a:r>
                    </a:p>
                  </a:txBody>
                  <a:tcPr marL="68580" marR="68580" marT="34290" marB="34290" anchor="ctr"/>
                </a:tc>
                <a:extLst>
                  <a:ext uri="{0D108BD9-81ED-4DB2-BD59-A6C34878D82A}">
                    <a16:rowId xmlns:a16="http://schemas.microsoft.com/office/drawing/2014/main" val="10000"/>
                  </a:ext>
                </a:extLst>
              </a:tr>
              <a:tr h="388620">
                <a:tc vMerge="1">
                  <a:txBody>
                    <a:bodyPr/>
                    <a:lstStyle/>
                    <a:p>
                      <a:endParaRPr lang="pl-PL"/>
                    </a:p>
                  </a:txBody>
                  <a:tcPr marL="68580" marR="68580" marT="34290" marB="34290"/>
                </a:tc>
                <a:tc gridSpan="3">
                  <a:txBody>
                    <a:bodyPr/>
                    <a:lstStyle/>
                    <a:p>
                      <a:pPr algn="ctr"/>
                      <a:r>
                        <a:rPr lang="pl-PL" sz="2100" dirty="0" err="1"/>
                        <a:t>Mean</a:t>
                      </a:r>
                      <a:r>
                        <a:rPr lang="pl-PL" sz="2100" dirty="0"/>
                        <a:t>/SD (N)</a:t>
                      </a:r>
                    </a:p>
                  </a:txBody>
                  <a:tcPr marL="68580" marR="68580" marT="34290" marB="34290"/>
                </a:tc>
                <a:tc hMerge="1">
                  <a:txBody>
                    <a:bodyPr/>
                    <a:lstStyle/>
                    <a:p>
                      <a:endParaRPr lang="pl-PL"/>
                    </a:p>
                  </a:txBody>
                  <a:tcPr marL="68580" marR="68580" marT="34290" marB="34290"/>
                </a:tc>
                <a:tc hMerge="1">
                  <a:txBody>
                    <a:bodyPr/>
                    <a:lstStyle/>
                    <a:p>
                      <a:endParaRPr lang="pl-PL"/>
                    </a:p>
                  </a:txBody>
                  <a:tcPr marL="68580" marR="68580" marT="34290" marB="34290"/>
                </a:tc>
                <a:tc vMerge="1">
                  <a:txBody>
                    <a:bodyPr/>
                    <a:lstStyle/>
                    <a:p>
                      <a:endParaRPr lang="pl-PL"/>
                    </a:p>
                  </a:txBody>
                  <a:tcPr marL="68580" marR="68580" marT="34290" marB="34290"/>
                </a:tc>
                <a:extLst>
                  <a:ext uri="{0D108BD9-81ED-4DB2-BD59-A6C34878D82A}">
                    <a16:rowId xmlns:a16="http://schemas.microsoft.com/office/drawing/2014/main" val="10001"/>
                  </a:ext>
                </a:extLst>
              </a:tr>
              <a:tr h="545483">
                <a:tc>
                  <a:txBody>
                    <a:bodyPr/>
                    <a:lstStyle/>
                    <a:p>
                      <a:pPr algn="ctr"/>
                      <a:r>
                        <a:rPr lang="pl-PL" sz="2100" dirty="0"/>
                        <a:t>G1 diet</a:t>
                      </a:r>
                    </a:p>
                  </a:txBody>
                  <a:tcPr marL="68580" marR="68580" marT="34290" marB="34290" anchor="ctr"/>
                </a:tc>
                <a:tc>
                  <a:txBody>
                    <a:bodyPr/>
                    <a:lstStyle/>
                    <a:p>
                      <a:pPr algn="ctr"/>
                      <a:r>
                        <a:rPr lang="pl-PL" sz="2100" dirty="0"/>
                        <a:t>13.19/3.15</a:t>
                      </a:r>
                      <a:br>
                        <a:rPr lang="pl-PL" sz="2100" dirty="0"/>
                      </a:br>
                      <a:r>
                        <a:rPr lang="pl-PL" sz="2100" dirty="0"/>
                        <a:t>(40)</a:t>
                      </a:r>
                    </a:p>
                  </a:txBody>
                  <a:tcPr marL="68580" marR="68580" marT="34290" marB="34290" anchor="ctr"/>
                </a:tc>
                <a:tc>
                  <a:txBody>
                    <a:bodyPr/>
                    <a:lstStyle/>
                    <a:p>
                      <a:pPr algn="ctr"/>
                      <a:r>
                        <a:rPr lang="pl-PL" sz="2100" dirty="0"/>
                        <a:t>13.24/2.59</a:t>
                      </a:r>
                      <a:br>
                        <a:rPr lang="pl-PL" sz="2100" dirty="0"/>
                      </a:br>
                      <a:r>
                        <a:rPr lang="pl-PL" sz="2100" dirty="0"/>
                        <a:t>(36)</a:t>
                      </a:r>
                    </a:p>
                  </a:txBody>
                  <a:tcPr marL="68580" marR="68580" marT="34290" marB="34290" anchor="ctr"/>
                </a:tc>
                <a:tc>
                  <a:txBody>
                    <a:bodyPr/>
                    <a:lstStyle/>
                    <a:p>
                      <a:pPr algn="ctr"/>
                      <a:r>
                        <a:rPr lang="pl-PL" sz="2100" dirty="0"/>
                        <a:t>13.86/1.63</a:t>
                      </a:r>
                      <a:br>
                        <a:rPr lang="pl-PL" sz="2100" dirty="0"/>
                      </a:br>
                      <a:r>
                        <a:rPr lang="pl-PL" sz="2100" dirty="0"/>
                        <a:t>(23)</a:t>
                      </a:r>
                    </a:p>
                  </a:txBody>
                  <a:tcPr marL="68580" marR="68580" marT="34290" marB="34290" anchor="ctr"/>
                </a:tc>
                <a:tc>
                  <a:txBody>
                    <a:bodyPr/>
                    <a:lstStyle/>
                    <a:p>
                      <a:pPr algn="ctr"/>
                      <a:r>
                        <a:rPr lang="pl-PL" sz="2100" dirty="0"/>
                        <a:t>0.616</a:t>
                      </a:r>
                    </a:p>
                  </a:txBody>
                  <a:tcPr marL="68580" marR="68580" marT="34290" marB="34290" anchor="ctr"/>
                </a:tc>
                <a:extLst>
                  <a:ext uri="{0D108BD9-81ED-4DB2-BD59-A6C34878D82A}">
                    <a16:rowId xmlns:a16="http://schemas.microsoft.com/office/drawing/2014/main" val="10002"/>
                  </a:ext>
                </a:extLst>
              </a:tr>
              <a:tr h="585488">
                <a:tc>
                  <a:txBody>
                    <a:bodyPr/>
                    <a:lstStyle/>
                    <a:p>
                      <a:pPr algn="ctr"/>
                      <a:r>
                        <a:rPr lang="pl-PL" sz="2100" dirty="0"/>
                        <a:t>G2 </a:t>
                      </a:r>
                      <a:r>
                        <a:rPr lang="pl-PL" sz="2100" dirty="0" err="1"/>
                        <a:t>physical</a:t>
                      </a:r>
                      <a:r>
                        <a:rPr lang="pl-PL" sz="2100" dirty="0"/>
                        <a:t> </a:t>
                      </a:r>
                      <a:r>
                        <a:rPr lang="pl-PL" sz="2100" dirty="0" err="1"/>
                        <a:t>activity</a:t>
                      </a:r>
                      <a:endParaRPr lang="pl-PL" sz="2100" dirty="0"/>
                    </a:p>
                  </a:txBody>
                  <a:tcPr marL="68580" marR="68580" marT="34290" marB="34290" anchor="ctr"/>
                </a:tc>
                <a:tc>
                  <a:txBody>
                    <a:bodyPr/>
                    <a:lstStyle/>
                    <a:p>
                      <a:pPr algn="ctr"/>
                      <a:r>
                        <a:rPr lang="pl-PL" sz="2100" dirty="0"/>
                        <a:t>13.58/2.63</a:t>
                      </a:r>
                      <a:br>
                        <a:rPr lang="pl-PL" sz="2100" dirty="0"/>
                      </a:br>
                      <a:r>
                        <a:rPr lang="pl-PL" sz="2100" dirty="0"/>
                        <a:t>(42)</a:t>
                      </a:r>
                    </a:p>
                  </a:txBody>
                  <a:tcPr marL="68580" marR="68580" marT="34290" marB="34290" anchor="ctr"/>
                </a:tc>
                <a:tc>
                  <a:txBody>
                    <a:bodyPr/>
                    <a:lstStyle/>
                    <a:p>
                      <a:pPr algn="ctr"/>
                      <a:r>
                        <a:rPr lang="pl-PL" sz="2100" dirty="0"/>
                        <a:t>13.99/1.77</a:t>
                      </a:r>
                      <a:br>
                        <a:rPr lang="pl-PL" sz="2100" dirty="0"/>
                      </a:br>
                      <a:r>
                        <a:rPr lang="pl-PL" sz="2100" dirty="0"/>
                        <a:t>(35)</a:t>
                      </a:r>
                    </a:p>
                  </a:txBody>
                  <a:tcPr marL="68580" marR="68580" marT="34290" marB="34290" anchor="ctr"/>
                </a:tc>
                <a:tc>
                  <a:txBody>
                    <a:bodyPr/>
                    <a:lstStyle/>
                    <a:p>
                      <a:pPr algn="ctr"/>
                      <a:r>
                        <a:rPr lang="pl-PL" sz="2100" dirty="0"/>
                        <a:t>14.53/1.78</a:t>
                      </a:r>
                      <a:br>
                        <a:rPr lang="pl-PL" sz="2100" dirty="0"/>
                      </a:br>
                      <a:r>
                        <a:rPr lang="pl-PL" sz="2100" dirty="0"/>
                        <a:t>(26)</a:t>
                      </a:r>
                    </a:p>
                  </a:txBody>
                  <a:tcPr marL="68580" marR="68580" marT="34290" marB="34290" anchor="ctr"/>
                </a:tc>
                <a:tc>
                  <a:txBody>
                    <a:bodyPr/>
                    <a:lstStyle/>
                    <a:p>
                      <a:pPr algn="ctr"/>
                      <a:r>
                        <a:rPr lang="pl-PL" sz="2100" b="0" dirty="0"/>
                        <a:t>0.201</a:t>
                      </a:r>
                    </a:p>
                  </a:txBody>
                  <a:tcPr marL="68580" marR="68580" marT="34290" marB="34290" anchor="ctr"/>
                </a:tc>
                <a:extLst>
                  <a:ext uri="{0D108BD9-81ED-4DB2-BD59-A6C34878D82A}">
                    <a16:rowId xmlns:a16="http://schemas.microsoft.com/office/drawing/2014/main" val="10003"/>
                  </a:ext>
                </a:extLst>
              </a:tr>
              <a:tr h="5854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100" dirty="0"/>
                        <a:t>G3 (G1+G2)</a:t>
                      </a:r>
                    </a:p>
                  </a:txBody>
                  <a:tcPr marL="68580" marR="68580" marT="34290" marB="34290" anchor="ctr"/>
                </a:tc>
                <a:tc>
                  <a:txBody>
                    <a:bodyPr/>
                    <a:lstStyle/>
                    <a:p>
                      <a:pPr algn="ctr"/>
                      <a:r>
                        <a:rPr lang="pl-PL" sz="2100" dirty="0"/>
                        <a:t>12.84/2.60</a:t>
                      </a:r>
                      <a:br>
                        <a:rPr lang="pl-PL" sz="2100" dirty="0"/>
                      </a:br>
                      <a:r>
                        <a:rPr lang="pl-PL" sz="2100" dirty="0"/>
                        <a:t>(45)</a:t>
                      </a:r>
                    </a:p>
                  </a:txBody>
                  <a:tcPr marL="68580" marR="68580" marT="34290" marB="34290" anchor="ctr"/>
                </a:tc>
                <a:tc>
                  <a:txBody>
                    <a:bodyPr/>
                    <a:lstStyle/>
                    <a:p>
                      <a:pPr algn="ctr"/>
                      <a:r>
                        <a:rPr lang="pl-PL" sz="2100" dirty="0"/>
                        <a:t>13.59/2.32</a:t>
                      </a:r>
                      <a:br>
                        <a:rPr lang="pl-PL" sz="2100" dirty="0"/>
                      </a:br>
                      <a:r>
                        <a:rPr lang="pl-PL" sz="2100" dirty="0"/>
                        <a:t>(33)</a:t>
                      </a:r>
                    </a:p>
                  </a:txBody>
                  <a:tcPr marL="68580" marR="68580" marT="34290" marB="34290" anchor="ctr"/>
                </a:tc>
                <a:tc>
                  <a:txBody>
                    <a:bodyPr/>
                    <a:lstStyle/>
                    <a:p>
                      <a:pPr algn="ctr"/>
                      <a:r>
                        <a:rPr lang="pl-PL" sz="2100" dirty="0"/>
                        <a:t>13.66/2.76</a:t>
                      </a:r>
                      <a:br>
                        <a:rPr lang="pl-PL" sz="2100" dirty="0"/>
                      </a:br>
                      <a:r>
                        <a:rPr lang="pl-PL" sz="2100" dirty="0"/>
                        <a:t>(32)</a:t>
                      </a:r>
                    </a:p>
                  </a:txBody>
                  <a:tcPr marL="68580" marR="68580" marT="34290" marB="34290" anchor="ctr"/>
                </a:tc>
                <a:tc>
                  <a:txBody>
                    <a:bodyPr/>
                    <a:lstStyle/>
                    <a:p>
                      <a:pPr algn="ctr"/>
                      <a:r>
                        <a:rPr lang="pl-PL" sz="2100" b="0" dirty="0"/>
                        <a:t>0.101</a:t>
                      </a:r>
                    </a:p>
                  </a:txBody>
                  <a:tcPr marL="68580" marR="68580" marT="34290" marB="34290" anchor="ctr"/>
                </a:tc>
                <a:extLst>
                  <a:ext uri="{0D108BD9-81ED-4DB2-BD59-A6C34878D82A}">
                    <a16:rowId xmlns:a16="http://schemas.microsoft.com/office/drawing/2014/main" val="10004"/>
                  </a:ext>
                </a:extLst>
              </a:tr>
              <a:tr h="593090">
                <a:tc>
                  <a:txBody>
                    <a:bodyPr/>
                    <a:lstStyle/>
                    <a:p>
                      <a:pPr algn="ctr"/>
                      <a:r>
                        <a:rPr lang="pl-PL" sz="2100" dirty="0"/>
                        <a:t>G4</a:t>
                      </a:r>
                    </a:p>
                  </a:txBody>
                  <a:tcPr marL="68580" marR="68580" marT="34290" marB="34290" anchor="ctr"/>
                </a:tc>
                <a:tc>
                  <a:txBody>
                    <a:bodyPr/>
                    <a:lstStyle/>
                    <a:p>
                      <a:pPr algn="ctr"/>
                      <a:r>
                        <a:rPr lang="pl-PL" sz="2100" dirty="0"/>
                        <a:t>14.41/2.86</a:t>
                      </a:r>
                      <a:br>
                        <a:rPr lang="pl-PL" sz="2100" dirty="0"/>
                      </a:br>
                      <a:r>
                        <a:rPr lang="pl-PL" sz="2100" dirty="0"/>
                        <a:t>(23)</a:t>
                      </a:r>
                    </a:p>
                  </a:txBody>
                  <a:tcPr marL="68580" marR="68580" marT="34290" marB="34290" anchor="ctr"/>
                </a:tc>
                <a:tc>
                  <a:txBody>
                    <a:bodyPr/>
                    <a:lstStyle/>
                    <a:p>
                      <a:pPr algn="ctr"/>
                      <a:r>
                        <a:rPr lang="pl-PL" sz="2100" dirty="0"/>
                        <a:t>15.02/2.27</a:t>
                      </a:r>
                      <a:br>
                        <a:rPr lang="pl-PL" sz="2100" dirty="0"/>
                      </a:br>
                      <a:r>
                        <a:rPr lang="pl-PL" sz="2100" dirty="0"/>
                        <a:t>(18)</a:t>
                      </a:r>
                    </a:p>
                  </a:txBody>
                  <a:tcPr marL="68580" marR="68580" marT="34290" marB="34290" anchor="ctr"/>
                </a:tc>
                <a:tc>
                  <a:txBody>
                    <a:bodyPr/>
                    <a:lstStyle/>
                    <a:p>
                      <a:pPr algn="ctr"/>
                      <a:r>
                        <a:rPr lang="pl-PL" sz="2100" dirty="0"/>
                        <a:t>15.71/2.83</a:t>
                      </a:r>
                      <a:br>
                        <a:rPr lang="pl-PL" sz="2100" dirty="0"/>
                      </a:br>
                      <a:r>
                        <a:rPr lang="pl-PL" sz="2100" dirty="0"/>
                        <a:t>(2)</a:t>
                      </a:r>
                    </a:p>
                  </a:txBody>
                  <a:tcPr marL="68580" marR="68580" marT="34290" marB="34290" anchor="ctr"/>
                </a:tc>
                <a:tc>
                  <a:txBody>
                    <a:bodyPr/>
                    <a:lstStyle/>
                    <a:p>
                      <a:pPr algn="ctr"/>
                      <a:r>
                        <a:rPr lang="pl-PL" sz="2100" b="0" dirty="0"/>
                        <a:t>0.725</a:t>
                      </a:r>
                    </a:p>
                  </a:txBody>
                  <a:tcPr marL="68580" marR="68580" marT="34290" marB="34290" anchor="ctr"/>
                </a:tc>
                <a:extLst>
                  <a:ext uri="{0D108BD9-81ED-4DB2-BD59-A6C34878D82A}">
                    <a16:rowId xmlns:a16="http://schemas.microsoft.com/office/drawing/2014/main" val="10005"/>
                  </a:ext>
                </a:extLst>
              </a:tr>
              <a:tr h="771919">
                <a:tc>
                  <a:txBody>
                    <a:bodyPr/>
                    <a:lstStyle/>
                    <a:p>
                      <a:pPr algn="ctr"/>
                      <a:r>
                        <a:rPr lang="pl-PL" sz="2100" dirty="0"/>
                        <a:t>G5 </a:t>
                      </a:r>
                      <a:r>
                        <a:rPr lang="pl-PL" sz="2100" dirty="0" err="1"/>
                        <a:t>control</a:t>
                      </a:r>
                      <a:endParaRPr lang="pl-PL" sz="2100" dirty="0"/>
                    </a:p>
                  </a:txBody>
                  <a:tcPr marL="68580" marR="68580" marT="34290" marB="34290" anchor="ctr"/>
                </a:tc>
                <a:tc>
                  <a:txBody>
                    <a:bodyPr/>
                    <a:lstStyle/>
                    <a:p>
                      <a:pPr algn="ctr"/>
                      <a:r>
                        <a:rPr lang="pl-PL" sz="2100" dirty="0"/>
                        <a:t>10.64/3.48</a:t>
                      </a:r>
                      <a:br>
                        <a:rPr lang="pl-PL" sz="2100" dirty="0"/>
                      </a:br>
                      <a:r>
                        <a:rPr lang="pl-PL" sz="2100" dirty="0"/>
                        <a:t>(61)</a:t>
                      </a:r>
                    </a:p>
                  </a:txBody>
                  <a:tcPr marL="68580" marR="68580" marT="34290" marB="34290" anchor="ctr"/>
                </a:tc>
                <a:tc>
                  <a:txBody>
                    <a:bodyPr/>
                    <a:lstStyle/>
                    <a:p>
                      <a:pPr algn="ctr"/>
                      <a:r>
                        <a:rPr lang="pl-PL" sz="2100" dirty="0"/>
                        <a:t>11.69/2.83</a:t>
                      </a:r>
                      <a:br>
                        <a:rPr lang="pl-PL" sz="2100" dirty="0"/>
                      </a:br>
                      <a:r>
                        <a:rPr lang="pl-PL" sz="2100" dirty="0"/>
                        <a:t>(62)</a:t>
                      </a:r>
                    </a:p>
                  </a:txBody>
                  <a:tcPr marL="68580" marR="68580" marT="34290" marB="34290" anchor="ctr"/>
                </a:tc>
                <a:tc>
                  <a:txBody>
                    <a:bodyPr/>
                    <a:lstStyle/>
                    <a:p>
                      <a:pPr algn="ctr"/>
                      <a:r>
                        <a:rPr lang="pl-PL" sz="2100" dirty="0"/>
                        <a:t>12.01/2.62</a:t>
                      </a:r>
                      <a:br>
                        <a:rPr lang="pl-PL" sz="2100" dirty="0"/>
                      </a:br>
                      <a:r>
                        <a:rPr lang="pl-PL" sz="2100" dirty="0"/>
                        <a:t>(40)</a:t>
                      </a:r>
                    </a:p>
                  </a:txBody>
                  <a:tcPr marL="68580" marR="68580" marT="34290" marB="34290" anchor="ctr"/>
                </a:tc>
                <a:tc>
                  <a:txBody>
                    <a:bodyPr/>
                    <a:lstStyle/>
                    <a:p>
                      <a:pPr algn="ctr"/>
                      <a:r>
                        <a:rPr lang="pl-PL" sz="2100" b="1" dirty="0"/>
                        <a:t>0.046</a:t>
                      </a:r>
                    </a:p>
                  </a:txBody>
                  <a:tcPr marL="68580" marR="68580" marT="34290" marB="34290" anchor="ctr"/>
                </a:tc>
                <a:extLst>
                  <a:ext uri="{0D108BD9-81ED-4DB2-BD59-A6C34878D82A}">
                    <a16:rowId xmlns:a16="http://schemas.microsoft.com/office/drawing/2014/main" val="10006"/>
                  </a:ext>
                </a:extLst>
              </a:tr>
            </a:tbl>
          </a:graphicData>
        </a:graphic>
      </p:graphicFrame>
      <p:pic>
        <p:nvPicPr>
          <p:cNvPr id="5" name="Image 6">
            <a:extLst>
              <a:ext uri="{FF2B5EF4-FFF2-40B4-BE49-F238E27FC236}">
                <a16:creationId xmlns:a16="http://schemas.microsoft.com/office/drawing/2014/main" id="{B41430BC-D556-FF48-AB01-07438CAA16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21840630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49152" y="370115"/>
            <a:ext cx="7886700" cy="994172"/>
          </a:xfrm>
        </p:spPr>
        <p:txBody>
          <a:bodyPr/>
          <a:lstStyle/>
          <a:p>
            <a:pPr algn="ctr"/>
            <a:r>
              <a:rPr lang="pl-PL" dirty="0" err="1"/>
              <a:t>QoL</a:t>
            </a:r>
            <a:r>
              <a:rPr lang="pl-PL" dirty="0"/>
              <a:t> </a:t>
            </a:r>
            <a:r>
              <a:rPr lang="pl-PL" dirty="0" err="1"/>
              <a:t>Psychological</a:t>
            </a:r>
            <a:r>
              <a:rPr lang="pl-PL" dirty="0"/>
              <a:t> </a:t>
            </a:r>
            <a:r>
              <a:rPr lang="pl-PL" dirty="0" err="1"/>
              <a:t>domain</a:t>
            </a:r>
            <a:endParaRPr lang="pl-PL" dirty="0"/>
          </a:p>
        </p:txBody>
      </p:sp>
      <p:graphicFrame>
        <p:nvGraphicFramePr>
          <p:cNvPr id="4" name="Tabela 3"/>
          <p:cNvGraphicFramePr>
            <a:graphicFrameLocks noGrp="1"/>
          </p:cNvGraphicFramePr>
          <p:nvPr>
            <p:extLst/>
          </p:nvPr>
        </p:nvGraphicFramePr>
        <p:xfrm>
          <a:off x="2152652" y="1514718"/>
          <a:ext cx="7983201" cy="4383799"/>
        </p:xfrm>
        <a:graphic>
          <a:graphicData uri="http://schemas.openxmlformats.org/drawingml/2006/table">
            <a:tbl>
              <a:tblPr firstRow="1" bandRow="1">
                <a:tableStyleId>{5C22544A-7EE6-4342-B048-85BDC9FD1C3A}</a:tableStyleId>
              </a:tblPr>
              <a:tblGrid>
                <a:gridCol w="2720340">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1506324">
                  <a:extLst>
                    <a:ext uri="{9D8B030D-6E8A-4147-A177-3AD203B41FA5}">
                      <a16:colId xmlns:a16="http://schemas.microsoft.com/office/drawing/2014/main" val="20002"/>
                    </a:ext>
                  </a:extLst>
                </a:gridCol>
                <a:gridCol w="1419225">
                  <a:extLst>
                    <a:ext uri="{9D8B030D-6E8A-4147-A177-3AD203B41FA5}">
                      <a16:colId xmlns:a16="http://schemas.microsoft.com/office/drawing/2014/main" val="20003"/>
                    </a:ext>
                  </a:extLst>
                </a:gridCol>
                <a:gridCol w="874272">
                  <a:extLst>
                    <a:ext uri="{9D8B030D-6E8A-4147-A177-3AD203B41FA5}">
                      <a16:colId xmlns:a16="http://schemas.microsoft.com/office/drawing/2014/main" val="20004"/>
                    </a:ext>
                  </a:extLst>
                </a:gridCol>
              </a:tblGrid>
              <a:tr h="388620">
                <a:tc rowSpan="2">
                  <a:txBody>
                    <a:bodyPr/>
                    <a:lstStyle/>
                    <a:p>
                      <a:pPr algn="ctr"/>
                      <a:r>
                        <a:rPr lang="pl-PL" sz="2100" dirty="0" err="1"/>
                        <a:t>Group</a:t>
                      </a:r>
                      <a:r>
                        <a:rPr lang="pl-PL" sz="2100" dirty="0"/>
                        <a:t> </a:t>
                      </a:r>
                    </a:p>
                  </a:txBody>
                  <a:tcPr marL="68580" marR="68580" marT="34290" marB="34290" anchor="ctr"/>
                </a:tc>
                <a:tc>
                  <a:txBody>
                    <a:bodyPr/>
                    <a:lstStyle/>
                    <a:p>
                      <a:pPr algn="ctr"/>
                      <a:r>
                        <a:rPr lang="pl-PL" sz="2100" dirty="0"/>
                        <a:t>T0</a:t>
                      </a:r>
                    </a:p>
                  </a:txBody>
                  <a:tcPr marL="68580" marR="68580" marT="34290" marB="34290"/>
                </a:tc>
                <a:tc>
                  <a:txBody>
                    <a:bodyPr/>
                    <a:lstStyle/>
                    <a:p>
                      <a:pPr algn="ctr"/>
                      <a:r>
                        <a:rPr lang="pl-PL" sz="2100" dirty="0"/>
                        <a:t>T1</a:t>
                      </a:r>
                    </a:p>
                  </a:txBody>
                  <a:tcPr marL="68580" marR="68580" marT="34290" marB="34290"/>
                </a:tc>
                <a:tc>
                  <a:txBody>
                    <a:bodyPr/>
                    <a:lstStyle/>
                    <a:p>
                      <a:pPr algn="ctr"/>
                      <a:r>
                        <a:rPr lang="pl-PL" sz="2100" dirty="0"/>
                        <a:t>T2</a:t>
                      </a:r>
                    </a:p>
                  </a:txBody>
                  <a:tcPr marL="68580" marR="68580" marT="34290" marB="34290"/>
                </a:tc>
                <a:tc rowSpan="2">
                  <a:txBody>
                    <a:bodyPr/>
                    <a:lstStyle/>
                    <a:p>
                      <a:pPr algn="ctr"/>
                      <a:r>
                        <a:rPr lang="pl-PL" sz="2100" dirty="0"/>
                        <a:t>p</a:t>
                      </a:r>
                    </a:p>
                  </a:txBody>
                  <a:tcPr marL="68580" marR="68580" marT="34290" marB="34290" anchor="ctr"/>
                </a:tc>
                <a:extLst>
                  <a:ext uri="{0D108BD9-81ED-4DB2-BD59-A6C34878D82A}">
                    <a16:rowId xmlns:a16="http://schemas.microsoft.com/office/drawing/2014/main" val="10000"/>
                  </a:ext>
                </a:extLst>
              </a:tr>
              <a:tr h="388620">
                <a:tc vMerge="1">
                  <a:txBody>
                    <a:bodyPr/>
                    <a:lstStyle/>
                    <a:p>
                      <a:endParaRPr lang="pl-PL"/>
                    </a:p>
                  </a:txBody>
                  <a:tcPr marL="68580" marR="68580" marT="34290" marB="34290"/>
                </a:tc>
                <a:tc gridSpan="3">
                  <a:txBody>
                    <a:bodyPr/>
                    <a:lstStyle/>
                    <a:p>
                      <a:pPr algn="ctr"/>
                      <a:r>
                        <a:rPr lang="pl-PL" sz="2100" dirty="0" err="1"/>
                        <a:t>Mean</a:t>
                      </a:r>
                      <a:r>
                        <a:rPr lang="pl-PL" sz="2100" dirty="0"/>
                        <a:t>/SD (N)</a:t>
                      </a:r>
                    </a:p>
                  </a:txBody>
                  <a:tcPr marL="68580" marR="68580" marT="34290" marB="34290"/>
                </a:tc>
                <a:tc hMerge="1">
                  <a:txBody>
                    <a:bodyPr/>
                    <a:lstStyle/>
                    <a:p>
                      <a:endParaRPr lang="pl-PL"/>
                    </a:p>
                  </a:txBody>
                  <a:tcPr marL="68580" marR="68580" marT="34290" marB="34290"/>
                </a:tc>
                <a:tc hMerge="1">
                  <a:txBody>
                    <a:bodyPr/>
                    <a:lstStyle/>
                    <a:p>
                      <a:endParaRPr lang="pl-PL"/>
                    </a:p>
                  </a:txBody>
                  <a:tcPr marL="68580" marR="68580" marT="34290" marB="34290"/>
                </a:tc>
                <a:tc vMerge="1">
                  <a:txBody>
                    <a:bodyPr/>
                    <a:lstStyle/>
                    <a:p>
                      <a:endParaRPr lang="pl-PL"/>
                    </a:p>
                  </a:txBody>
                  <a:tcPr marL="68580" marR="68580" marT="34290" marB="34290"/>
                </a:tc>
                <a:extLst>
                  <a:ext uri="{0D108BD9-81ED-4DB2-BD59-A6C34878D82A}">
                    <a16:rowId xmlns:a16="http://schemas.microsoft.com/office/drawing/2014/main" val="10001"/>
                  </a:ext>
                </a:extLst>
              </a:tr>
              <a:tr h="545483">
                <a:tc>
                  <a:txBody>
                    <a:bodyPr/>
                    <a:lstStyle/>
                    <a:p>
                      <a:pPr algn="ctr"/>
                      <a:r>
                        <a:rPr lang="pl-PL" sz="2100" dirty="0"/>
                        <a:t>G1 diet</a:t>
                      </a:r>
                    </a:p>
                  </a:txBody>
                  <a:tcPr marL="68580" marR="68580" marT="34290" marB="34290" anchor="ctr"/>
                </a:tc>
                <a:tc>
                  <a:txBody>
                    <a:bodyPr/>
                    <a:lstStyle/>
                    <a:p>
                      <a:pPr algn="ctr"/>
                      <a:r>
                        <a:rPr lang="pl-PL" sz="2100" dirty="0"/>
                        <a:t>14.52/2.25</a:t>
                      </a:r>
                      <a:br>
                        <a:rPr lang="pl-PL" sz="2100" dirty="0"/>
                      </a:br>
                      <a:r>
                        <a:rPr lang="pl-PL" sz="2100" dirty="0"/>
                        <a:t>(40)</a:t>
                      </a: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100" dirty="0"/>
                        <a:t>14.94/1.68</a:t>
                      </a:r>
                      <a:br>
                        <a:rPr lang="pl-PL" sz="2100" dirty="0"/>
                      </a:br>
                      <a:r>
                        <a:rPr lang="pl-PL" sz="2100" dirty="0"/>
                        <a:t>(36)</a:t>
                      </a:r>
                    </a:p>
                  </a:txBody>
                  <a:tcPr marL="68580" marR="68580" marT="34290" marB="34290" anchor="ctr"/>
                </a:tc>
                <a:tc>
                  <a:txBody>
                    <a:bodyPr/>
                    <a:lstStyle/>
                    <a:p>
                      <a:pPr algn="ctr"/>
                      <a:r>
                        <a:rPr lang="pl-PL" sz="2100" dirty="0"/>
                        <a:t>15.04/1.38</a:t>
                      </a:r>
                      <a:br>
                        <a:rPr lang="pl-PL" sz="2100" dirty="0"/>
                      </a:br>
                      <a:r>
                        <a:rPr lang="pl-PL" sz="2100" dirty="0"/>
                        <a:t>(23)</a:t>
                      </a:r>
                    </a:p>
                  </a:txBody>
                  <a:tcPr marL="68580" marR="68580" marT="34290" marB="34290" anchor="ctr"/>
                </a:tc>
                <a:tc>
                  <a:txBody>
                    <a:bodyPr/>
                    <a:lstStyle/>
                    <a:p>
                      <a:pPr algn="ctr"/>
                      <a:r>
                        <a:rPr lang="pl-PL" sz="2100" dirty="0"/>
                        <a:t>0.339</a:t>
                      </a:r>
                    </a:p>
                  </a:txBody>
                  <a:tcPr marL="68580" marR="68580" marT="34290" marB="34290" anchor="ctr"/>
                </a:tc>
                <a:extLst>
                  <a:ext uri="{0D108BD9-81ED-4DB2-BD59-A6C34878D82A}">
                    <a16:rowId xmlns:a16="http://schemas.microsoft.com/office/drawing/2014/main" val="10002"/>
                  </a:ext>
                </a:extLst>
              </a:tr>
              <a:tr h="585488">
                <a:tc>
                  <a:txBody>
                    <a:bodyPr/>
                    <a:lstStyle/>
                    <a:p>
                      <a:pPr algn="ctr"/>
                      <a:r>
                        <a:rPr lang="pl-PL" sz="2100" dirty="0"/>
                        <a:t>G2 </a:t>
                      </a:r>
                      <a:r>
                        <a:rPr lang="pl-PL" sz="2100" dirty="0" err="1"/>
                        <a:t>physical</a:t>
                      </a:r>
                      <a:r>
                        <a:rPr lang="pl-PL" sz="2100" dirty="0"/>
                        <a:t> </a:t>
                      </a:r>
                      <a:r>
                        <a:rPr lang="pl-PL" sz="2100" dirty="0" err="1"/>
                        <a:t>activity</a:t>
                      </a:r>
                      <a:endParaRPr lang="pl-PL" sz="2100" dirty="0"/>
                    </a:p>
                  </a:txBody>
                  <a:tcPr marL="68580" marR="68580" marT="34290" marB="34290" anchor="ctr"/>
                </a:tc>
                <a:tc>
                  <a:txBody>
                    <a:bodyPr/>
                    <a:lstStyle/>
                    <a:p>
                      <a:pPr algn="ctr"/>
                      <a:r>
                        <a:rPr lang="pl-PL" sz="2100" dirty="0"/>
                        <a:t>14.44/2.53</a:t>
                      </a:r>
                      <a:br>
                        <a:rPr lang="pl-PL" sz="2100" dirty="0"/>
                      </a:br>
                      <a:r>
                        <a:rPr lang="pl-PL" sz="2100" dirty="0"/>
                        <a:t>(42)</a:t>
                      </a:r>
                    </a:p>
                  </a:txBody>
                  <a:tcPr marL="68580" marR="68580" marT="34290" marB="34290" anchor="ctr"/>
                </a:tc>
                <a:tc>
                  <a:txBody>
                    <a:bodyPr/>
                    <a:lstStyle/>
                    <a:p>
                      <a:pPr algn="ctr"/>
                      <a:r>
                        <a:rPr lang="pl-PL" sz="2100" dirty="0"/>
                        <a:t>14.99/1.73</a:t>
                      </a:r>
                      <a:br>
                        <a:rPr lang="pl-PL" sz="2100" dirty="0"/>
                      </a:br>
                      <a:r>
                        <a:rPr lang="pl-PL" sz="2100" dirty="0"/>
                        <a:t>(35)</a:t>
                      </a:r>
                    </a:p>
                  </a:txBody>
                  <a:tcPr marL="68580" marR="68580" marT="34290" marB="34290" anchor="ctr"/>
                </a:tc>
                <a:tc>
                  <a:txBody>
                    <a:bodyPr/>
                    <a:lstStyle/>
                    <a:p>
                      <a:pPr algn="ctr"/>
                      <a:r>
                        <a:rPr lang="pl-PL" sz="2100" dirty="0"/>
                        <a:t>15.56/1.15</a:t>
                      </a:r>
                    </a:p>
                    <a:p>
                      <a:pPr algn="ctr"/>
                      <a:r>
                        <a:rPr lang="pl-PL" sz="2100" dirty="0"/>
                        <a:t>(26)</a:t>
                      </a:r>
                    </a:p>
                  </a:txBody>
                  <a:tcPr marL="68580" marR="68580" marT="34290" marB="34290" anchor="ctr"/>
                </a:tc>
                <a:tc>
                  <a:txBody>
                    <a:bodyPr/>
                    <a:lstStyle/>
                    <a:p>
                      <a:pPr algn="ctr"/>
                      <a:r>
                        <a:rPr lang="pl-PL" sz="2100" b="0" dirty="0"/>
                        <a:t>0.116</a:t>
                      </a:r>
                    </a:p>
                  </a:txBody>
                  <a:tcPr marL="68580" marR="68580" marT="34290" marB="34290" anchor="ctr"/>
                </a:tc>
                <a:extLst>
                  <a:ext uri="{0D108BD9-81ED-4DB2-BD59-A6C34878D82A}">
                    <a16:rowId xmlns:a16="http://schemas.microsoft.com/office/drawing/2014/main" val="10003"/>
                  </a:ext>
                </a:extLst>
              </a:tr>
              <a:tr h="5854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100" dirty="0"/>
                        <a:t>G3 (G1+G2)</a:t>
                      </a:r>
                    </a:p>
                  </a:txBody>
                  <a:tcPr marL="68580" marR="68580" marT="34290" marB="34290" anchor="ctr"/>
                </a:tc>
                <a:tc>
                  <a:txBody>
                    <a:bodyPr/>
                    <a:lstStyle/>
                    <a:p>
                      <a:pPr algn="ctr"/>
                      <a:r>
                        <a:rPr lang="pl-PL" sz="2100" dirty="0"/>
                        <a:t>13.57/2.37</a:t>
                      </a:r>
                      <a:br>
                        <a:rPr lang="pl-PL" sz="2100" dirty="0"/>
                      </a:br>
                      <a:r>
                        <a:rPr lang="pl-PL" sz="2100" dirty="0"/>
                        <a:t>(45)</a:t>
                      </a:r>
                    </a:p>
                  </a:txBody>
                  <a:tcPr marL="68580" marR="68580" marT="34290" marB="34290" anchor="ctr"/>
                </a:tc>
                <a:tc>
                  <a:txBody>
                    <a:bodyPr/>
                    <a:lstStyle/>
                    <a:p>
                      <a:pPr algn="ctr"/>
                      <a:r>
                        <a:rPr lang="pl-PL" sz="2100" dirty="0"/>
                        <a:t>14.24/2.65</a:t>
                      </a:r>
                      <a:br>
                        <a:rPr lang="pl-PL" sz="2100" dirty="0"/>
                      </a:br>
                      <a:r>
                        <a:rPr lang="pl-PL" sz="2100" dirty="0"/>
                        <a:t>(33)</a:t>
                      </a:r>
                    </a:p>
                  </a:txBody>
                  <a:tcPr marL="68580" marR="68580" marT="34290" marB="34290" anchor="ctr"/>
                </a:tc>
                <a:tc>
                  <a:txBody>
                    <a:bodyPr/>
                    <a:lstStyle/>
                    <a:p>
                      <a:pPr algn="ctr"/>
                      <a:r>
                        <a:rPr lang="pl-PL" sz="2100" dirty="0"/>
                        <a:t>14.44/1.93</a:t>
                      </a:r>
                      <a:br>
                        <a:rPr lang="pl-PL" sz="2100" dirty="0"/>
                      </a:br>
                      <a:r>
                        <a:rPr lang="pl-PL" sz="2100" dirty="0"/>
                        <a:t>(32)</a:t>
                      </a:r>
                    </a:p>
                  </a:txBody>
                  <a:tcPr marL="68580" marR="68580" marT="34290" marB="34290" anchor="ctr"/>
                </a:tc>
                <a:tc>
                  <a:txBody>
                    <a:bodyPr/>
                    <a:lstStyle/>
                    <a:p>
                      <a:pPr algn="ctr"/>
                      <a:r>
                        <a:rPr lang="pl-PL" sz="2100" b="0" dirty="0"/>
                        <a:t>0.097</a:t>
                      </a:r>
                    </a:p>
                  </a:txBody>
                  <a:tcPr marL="68580" marR="68580" marT="34290" marB="34290" anchor="ctr"/>
                </a:tc>
                <a:extLst>
                  <a:ext uri="{0D108BD9-81ED-4DB2-BD59-A6C34878D82A}">
                    <a16:rowId xmlns:a16="http://schemas.microsoft.com/office/drawing/2014/main" val="10004"/>
                  </a:ext>
                </a:extLst>
              </a:tr>
              <a:tr h="593090">
                <a:tc>
                  <a:txBody>
                    <a:bodyPr/>
                    <a:lstStyle/>
                    <a:p>
                      <a:pPr algn="ctr"/>
                      <a:r>
                        <a:rPr lang="pl-PL" sz="2100" dirty="0"/>
                        <a:t>G4</a:t>
                      </a:r>
                    </a:p>
                  </a:txBody>
                  <a:tcPr marL="68580" marR="68580" marT="34290" marB="34290" anchor="ctr"/>
                </a:tc>
                <a:tc>
                  <a:txBody>
                    <a:bodyPr/>
                    <a:lstStyle/>
                    <a:p>
                      <a:pPr algn="ctr"/>
                      <a:r>
                        <a:rPr lang="pl-PL" sz="2100" dirty="0"/>
                        <a:t>14.96/2.78</a:t>
                      </a:r>
                      <a:br>
                        <a:rPr lang="pl-PL" sz="2100" dirty="0"/>
                      </a:br>
                      <a:r>
                        <a:rPr lang="pl-PL" sz="2100" dirty="0"/>
                        <a:t>(23)</a:t>
                      </a:r>
                    </a:p>
                  </a:txBody>
                  <a:tcPr marL="68580" marR="68580" marT="34290" marB="34290" anchor="ctr"/>
                </a:tc>
                <a:tc>
                  <a:txBody>
                    <a:bodyPr/>
                    <a:lstStyle/>
                    <a:p>
                      <a:pPr algn="ctr"/>
                      <a:r>
                        <a:rPr lang="pl-PL" sz="2100" dirty="0"/>
                        <a:t>15.48/1.76</a:t>
                      </a:r>
                      <a:br>
                        <a:rPr lang="pl-PL" sz="2100" dirty="0"/>
                      </a:br>
                      <a:r>
                        <a:rPr lang="pl-PL" sz="2100" dirty="0"/>
                        <a:t>(18)</a:t>
                      </a:r>
                    </a:p>
                  </a:txBody>
                  <a:tcPr marL="68580" marR="68580" marT="34290" marB="34290" anchor="ctr"/>
                </a:tc>
                <a:tc>
                  <a:txBody>
                    <a:bodyPr/>
                    <a:lstStyle/>
                    <a:p>
                      <a:pPr algn="ctr"/>
                      <a:r>
                        <a:rPr lang="pl-PL" sz="2100" dirty="0"/>
                        <a:t>14.33/1.41</a:t>
                      </a:r>
                      <a:br>
                        <a:rPr lang="pl-PL" sz="2100" dirty="0"/>
                      </a:br>
                      <a:r>
                        <a:rPr lang="pl-PL" sz="2100" dirty="0"/>
                        <a:t>(2)</a:t>
                      </a:r>
                    </a:p>
                  </a:txBody>
                  <a:tcPr marL="68580" marR="68580" marT="34290" marB="34290" anchor="ctr"/>
                </a:tc>
                <a:tc>
                  <a:txBody>
                    <a:bodyPr/>
                    <a:lstStyle/>
                    <a:p>
                      <a:pPr algn="ctr"/>
                      <a:r>
                        <a:rPr lang="pl-PL" sz="2100" b="0" dirty="0"/>
                        <a:t>0.640</a:t>
                      </a:r>
                    </a:p>
                  </a:txBody>
                  <a:tcPr marL="68580" marR="68580" marT="34290" marB="34290" anchor="ctr"/>
                </a:tc>
                <a:extLst>
                  <a:ext uri="{0D108BD9-81ED-4DB2-BD59-A6C34878D82A}">
                    <a16:rowId xmlns:a16="http://schemas.microsoft.com/office/drawing/2014/main" val="10005"/>
                  </a:ext>
                </a:extLst>
              </a:tr>
              <a:tr h="771919">
                <a:tc>
                  <a:txBody>
                    <a:bodyPr/>
                    <a:lstStyle/>
                    <a:p>
                      <a:pPr algn="ctr"/>
                      <a:r>
                        <a:rPr lang="pl-PL" sz="2100" dirty="0"/>
                        <a:t>G5 </a:t>
                      </a:r>
                      <a:r>
                        <a:rPr lang="pl-PL" sz="2100" dirty="0" err="1"/>
                        <a:t>control</a:t>
                      </a:r>
                      <a:endParaRPr lang="pl-PL" sz="2100" dirty="0"/>
                    </a:p>
                  </a:txBody>
                  <a:tcPr marL="68580" marR="68580" marT="34290" marB="34290" anchor="ctr"/>
                </a:tc>
                <a:tc>
                  <a:txBody>
                    <a:bodyPr/>
                    <a:lstStyle/>
                    <a:p>
                      <a:pPr algn="ctr"/>
                      <a:r>
                        <a:rPr lang="pl-PL" sz="2100" dirty="0"/>
                        <a:t>11.91/3.21</a:t>
                      </a:r>
                      <a:br>
                        <a:rPr lang="pl-PL" sz="2100" dirty="0"/>
                      </a:br>
                      <a:r>
                        <a:rPr lang="pl-PL" sz="2100" dirty="0"/>
                        <a:t>(61)</a:t>
                      </a:r>
                    </a:p>
                  </a:txBody>
                  <a:tcPr marL="68580" marR="68580" marT="34290" marB="34290" anchor="ctr"/>
                </a:tc>
                <a:tc>
                  <a:txBody>
                    <a:bodyPr/>
                    <a:lstStyle/>
                    <a:p>
                      <a:pPr algn="ctr"/>
                      <a:r>
                        <a:rPr lang="pl-PL" sz="2100" dirty="0"/>
                        <a:t>12.73/2.92</a:t>
                      </a:r>
                      <a:br>
                        <a:rPr lang="pl-PL" sz="2100" dirty="0"/>
                      </a:br>
                      <a:r>
                        <a:rPr lang="pl-PL" sz="2100" dirty="0"/>
                        <a:t>(62)</a:t>
                      </a:r>
                    </a:p>
                  </a:txBody>
                  <a:tcPr marL="68580" marR="68580" marT="34290" marB="34290" anchor="ctr"/>
                </a:tc>
                <a:tc>
                  <a:txBody>
                    <a:bodyPr/>
                    <a:lstStyle/>
                    <a:p>
                      <a:pPr algn="ctr"/>
                      <a:r>
                        <a:rPr lang="pl-PL" sz="2100" dirty="0"/>
                        <a:t>13.78/2.86</a:t>
                      </a:r>
                      <a:br>
                        <a:rPr lang="pl-PL" sz="2100" dirty="0"/>
                      </a:br>
                      <a:r>
                        <a:rPr lang="pl-PL" sz="2100" dirty="0"/>
                        <a:t>(40)</a:t>
                      </a:r>
                    </a:p>
                  </a:txBody>
                  <a:tcPr marL="68580" marR="68580" marT="34290" marB="34290" anchor="ctr"/>
                </a:tc>
                <a:tc>
                  <a:txBody>
                    <a:bodyPr/>
                    <a:lstStyle/>
                    <a:p>
                      <a:pPr algn="ctr"/>
                      <a:r>
                        <a:rPr lang="pl-PL" sz="2100" b="1" dirty="0"/>
                        <a:t>0.001</a:t>
                      </a:r>
                    </a:p>
                  </a:txBody>
                  <a:tcPr marL="68580" marR="68580" marT="34290" marB="34290" anchor="ctr"/>
                </a:tc>
                <a:extLst>
                  <a:ext uri="{0D108BD9-81ED-4DB2-BD59-A6C34878D82A}">
                    <a16:rowId xmlns:a16="http://schemas.microsoft.com/office/drawing/2014/main" val="10006"/>
                  </a:ext>
                </a:extLst>
              </a:tr>
            </a:tbl>
          </a:graphicData>
        </a:graphic>
      </p:graphicFrame>
      <p:pic>
        <p:nvPicPr>
          <p:cNvPr id="5" name="Image 6">
            <a:extLst>
              <a:ext uri="{FF2B5EF4-FFF2-40B4-BE49-F238E27FC236}">
                <a16:creationId xmlns:a16="http://schemas.microsoft.com/office/drawing/2014/main" id="{79B668DE-0AF0-FC46-9732-B9FB07CC72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40562921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49152" y="370115"/>
            <a:ext cx="7886700" cy="994172"/>
          </a:xfrm>
        </p:spPr>
        <p:txBody>
          <a:bodyPr/>
          <a:lstStyle/>
          <a:p>
            <a:pPr algn="ctr"/>
            <a:r>
              <a:rPr lang="pl-PL" dirty="0" err="1"/>
              <a:t>QoL</a:t>
            </a:r>
            <a:r>
              <a:rPr lang="pl-PL" dirty="0"/>
              <a:t> </a:t>
            </a:r>
            <a:r>
              <a:rPr lang="pl-PL" dirty="0" err="1"/>
              <a:t>Sociological</a:t>
            </a:r>
            <a:r>
              <a:rPr lang="pl-PL" dirty="0"/>
              <a:t> </a:t>
            </a:r>
            <a:r>
              <a:rPr lang="pl-PL" dirty="0" err="1"/>
              <a:t>domain</a:t>
            </a:r>
            <a:endParaRPr lang="pl-PL" dirty="0"/>
          </a:p>
        </p:txBody>
      </p:sp>
      <p:graphicFrame>
        <p:nvGraphicFramePr>
          <p:cNvPr id="4" name="Tabela 3"/>
          <p:cNvGraphicFramePr>
            <a:graphicFrameLocks noGrp="1"/>
          </p:cNvGraphicFramePr>
          <p:nvPr>
            <p:extLst/>
          </p:nvPr>
        </p:nvGraphicFramePr>
        <p:xfrm>
          <a:off x="2152652" y="1514718"/>
          <a:ext cx="7983201" cy="4383799"/>
        </p:xfrm>
        <a:graphic>
          <a:graphicData uri="http://schemas.openxmlformats.org/drawingml/2006/table">
            <a:tbl>
              <a:tblPr firstRow="1" bandRow="1">
                <a:tableStyleId>{5C22544A-7EE6-4342-B048-85BDC9FD1C3A}</a:tableStyleId>
              </a:tblPr>
              <a:tblGrid>
                <a:gridCol w="2720340">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1506324">
                  <a:extLst>
                    <a:ext uri="{9D8B030D-6E8A-4147-A177-3AD203B41FA5}">
                      <a16:colId xmlns:a16="http://schemas.microsoft.com/office/drawing/2014/main" val="20002"/>
                    </a:ext>
                  </a:extLst>
                </a:gridCol>
                <a:gridCol w="1419225">
                  <a:extLst>
                    <a:ext uri="{9D8B030D-6E8A-4147-A177-3AD203B41FA5}">
                      <a16:colId xmlns:a16="http://schemas.microsoft.com/office/drawing/2014/main" val="20003"/>
                    </a:ext>
                  </a:extLst>
                </a:gridCol>
                <a:gridCol w="874272">
                  <a:extLst>
                    <a:ext uri="{9D8B030D-6E8A-4147-A177-3AD203B41FA5}">
                      <a16:colId xmlns:a16="http://schemas.microsoft.com/office/drawing/2014/main" val="20004"/>
                    </a:ext>
                  </a:extLst>
                </a:gridCol>
              </a:tblGrid>
              <a:tr h="388620">
                <a:tc rowSpan="2">
                  <a:txBody>
                    <a:bodyPr/>
                    <a:lstStyle/>
                    <a:p>
                      <a:pPr algn="ctr"/>
                      <a:r>
                        <a:rPr lang="pl-PL" sz="2100" dirty="0" err="1"/>
                        <a:t>Group</a:t>
                      </a:r>
                      <a:r>
                        <a:rPr lang="pl-PL" sz="2100" dirty="0"/>
                        <a:t> </a:t>
                      </a:r>
                    </a:p>
                  </a:txBody>
                  <a:tcPr marL="68580" marR="68580" marT="34290" marB="34290" anchor="ctr"/>
                </a:tc>
                <a:tc>
                  <a:txBody>
                    <a:bodyPr/>
                    <a:lstStyle/>
                    <a:p>
                      <a:pPr algn="ctr"/>
                      <a:r>
                        <a:rPr lang="pl-PL" sz="2100" dirty="0"/>
                        <a:t>T0</a:t>
                      </a:r>
                    </a:p>
                  </a:txBody>
                  <a:tcPr marL="68580" marR="68580" marT="34290" marB="34290"/>
                </a:tc>
                <a:tc>
                  <a:txBody>
                    <a:bodyPr/>
                    <a:lstStyle/>
                    <a:p>
                      <a:pPr algn="ctr"/>
                      <a:r>
                        <a:rPr lang="pl-PL" sz="2100" dirty="0"/>
                        <a:t>T1</a:t>
                      </a:r>
                    </a:p>
                  </a:txBody>
                  <a:tcPr marL="68580" marR="68580" marT="34290" marB="34290"/>
                </a:tc>
                <a:tc>
                  <a:txBody>
                    <a:bodyPr/>
                    <a:lstStyle/>
                    <a:p>
                      <a:pPr algn="ctr"/>
                      <a:r>
                        <a:rPr lang="pl-PL" sz="2100" dirty="0"/>
                        <a:t>T2</a:t>
                      </a:r>
                    </a:p>
                  </a:txBody>
                  <a:tcPr marL="68580" marR="68580" marT="34290" marB="34290"/>
                </a:tc>
                <a:tc rowSpan="2">
                  <a:txBody>
                    <a:bodyPr/>
                    <a:lstStyle/>
                    <a:p>
                      <a:pPr algn="ctr"/>
                      <a:r>
                        <a:rPr lang="pl-PL" sz="2100" dirty="0"/>
                        <a:t>p</a:t>
                      </a:r>
                    </a:p>
                  </a:txBody>
                  <a:tcPr marL="68580" marR="68580" marT="34290" marB="34290" anchor="ctr"/>
                </a:tc>
                <a:extLst>
                  <a:ext uri="{0D108BD9-81ED-4DB2-BD59-A6C34878D82A}">
                    <a16:rowId xmlns:a16="http://schemas.microsoft.com/office/drawing/2014/main" val="10000"/>
                  </a:ext>
                </a:extLst>
              </a:tr>
              <a:tr h="388620">
                <a:tc vMerge="1">
                  <a:txBody>
                    <a:bodyPr/>
                    <a:lstStyle/>
                    <a:p>
                      <a:endParaRPr lang="pl-PL"/>
                    </a:p>
                  </a:txBody>
                  <a:tcPr marL="68580" marR="68580" marT="34290" marB="34290"/>
                </a:tc>
                <a:tc gridSpan="3">
                  <a:txBody>
                    <a:bodyPr/>
                    <a:lstStyle/>
                    <a:p>
                      <a:pPr algn="ctr"/>
                      <a:r>
                        <a:rPr lang="pl-PL" sz="2100" dirty="0" err="1"/>
                        <a:t>Mean</a:t>
                      </a:r>
                      <a:r>
                        <a:rPr lang="pl-PL" sz="2100" dirty="0"/>
                        <a:t>/SD (N)</a:t>
                      </a:r>
                    </a:p>
                  </a:txBody>
                  <a:tcPr marL="68580" marR="68580" marT="34290" marB="34290"/>
                </a:tc>
                <a:tc hMerge="1">
                  <a:txBody>
                    <a:bodyPr/>
                    <a:lstStyle/>
                    <a:p>
                      <a:endParaRPr lang="pl-PL"/>
                    </a:p>
                  </a:txBody>
                  <a:tcPr marL="68580" marR="68580" marT="34290" marB="34290"/>
                </a:tc>
                <a:tc hMerge="1">
                  <a:txBody>
                    <a:bodyPr/>
                    <a:lstStyle/>
                    <a:p>
                      <a:endParaRPr lang="pl-PL"/>
                    </a:p>
                  </a:txBody>
                  <a:tcPr marL="68580" marR="68580" marT="34290" marB="34290"/>
                </a:tc>
                <a:tc vMerge="1">
                  <a:txBody>
                    <a:bodyPr/>
                    <a:lstStyle/>
                    <a:p>
                      <a:endParaRPr lang="pl-PL"/>
                    </a:p>
                  </a:txBody>
                  <a:tcPr marL="68580" marR="68580" marT="34290" marB="34290"/>
                </a:tc>
                <a:extLst>
                  <a:ext uri="{0D108BD9-81ED-4DB2-BD59-A6C34878D82A}">
                    <a16:rowId xmlns:a16="http://schemas.microsoft.com/office/drawing/2014/main" val="10001"/>
                  </a:ext>
                </a:extLst>
              </a:tr>
              <a:tr h="545483">
                <a:tc>
                  <a:txBody>
                    <a:bodyPr/>
                    <a:lstStyle/>
                    <a:p>
                      <a:pPr algn="ctr"/>
                      <a:r>
                        <a:rPr lang="pl-PL" sz="2100" dirty="0"/>
                        <a:t>G1 diet</a:t>
                      </a:r>
                    </a:p>
                  </a:txBody>
                  <a:tcPr marL="68580" marR="68580" marT="34290" marB="34290" anchor="ctr"/>
                </a:tc>
                <a:tc>
                  <a:txBody>
                    <a:bodyPr/>
                    <a:lstStyle/>
                    <a:p>
                      <a:pPr algn="ctr"/>
                      <a:r>
                        <a:rPr lang="pl-PL" sz="2100" dirty="0"/>
                        <a:t>13.13/3.48</a:t>
                      </a:r>
                      <a:br>
                        <a:rPr lang="pl-PL" sz="2100" dirty="0"/>
                      </a:br>
                      <a:r>
                        <a:rPr lang="pl-PL" sz="2100" dirty="0"/>
                        <a:t>(40)</a:t>
                      </a: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100" dirty="0"/>
                        <a:t>13.78/3.31</a:t>
                      </a:r>
                      <a:br>
                        <a:rPr lang="pl-PL" sz="2100" dirty="0"/>
                      </a:br>
                      <a:r>
                        <a:rPr lang="pl-PL" sz="2100" dirty="0"/>
                        <a:t>(36)</a:t>
                      </a:r>
                    </a:p>
                  </a:txBody>
                  <a:tcPr marL="68580" marR="68580" marT="34290" marB="34290" anchor="ctr"/>
                </a:tc>
                <a:tc>
                  <a:txBody>
                    <a:bodyPr/>
                    <a:lstStyle/>
                    <a:p>
                      <a:pPr algn="ctr"/>
                      <a:r>
                        <a:rPr lang="pl-PL" sz="2100" dirty="0"/>
                        <a:t>13.97/3.64</a:t>
                      </a:r>
                      <a:br>
                        <a:rPr lang="pl-PL" sz="2100" dirty="0"/>
                      </a:br>
                      <a:r>
                        <a:rPr lang="pl-PL" sz="2100" dirty="0"/>
                        <a:t>(23)</a:t>
                      </a:r>
                    </a:p>
                  </a:txBody>
                  <a:tcPr marL="68580" marR="68580" marT="34290" marB="34290" anchor="ctr"/>
                </a:tc>
                <a:tc>
                  <a:txBody>
                    <a:bodyPr/>
                    <a:lstStyle/>
                    <a:p>
                      <a:pPr algn="ctr"/>
                      <a:r>
                        <a:rPr lang="pl-PL" sz="2100" dirty="0"/>
                        <a:t>0.215</a:t>
                      </a:r>
                    </a:p>
                  </a:txBody>
                  <a:tcPr marL="68580" marR="68580" marT="34290" marB="34290" anchor="ctr"/>
                </a:tc>
                <a:extLst>
                  <a:ext uri="{0D108BD9-81ED-4DB2-BD59-A6C34878D82A}">
                    <a16:rowId xmlns:a16="http://schemas.microsoft.com/office/drawing/2014/main" val="10002"/>
                  </a:ext>
                </a:extLst>
              </a:tr>
              <a:tr h="585488">
                <a:tc>
                  <a:txBody>
                    <a:bodyPr/>
                    <a:lstStyle/>
                    <a:p>
                      <a:pPr algn="ctr"/>
                      <a:r>
                        <a:rPr lang="pl-PL" sz="2100" dirty="0"/>
                        <a:t>G2 </a:t>
                      </a:r>
                      <a:r>
                        <a:rPr lang="pl-PL" sz="2100" dirty="0" err="1"/>
                        <a:t>physical</a:t>
                      </a:r>
                      <a:r>
                        <a:rPr lang="pl-PL" sz="2100" dirty="0"/>
                        <a:t> </a:t>
                      </a:r>
                      <a:r>
                        <a:rPr lang="pl-PL" sz="2100" dirty="0" err="1"/>
                        <a:t>activity</a:t>
                      </a:r>
                      <a:endParaRPr lang="pl-PL" sz="2100" dirty="0"/>
                    </a:p>
                  </a:txBody>
                  <a:tcPr marL="68580" marR="68580" marT="34290" marB="34290" anchor="ctr"/>
                </a:tc>
                <a:tc>
                  <a:txBody>
                    <a:bodyPr/>
                    <a:lstStyle/>
                    <a:p>
                      <a:pPr algn="ctr"/>
                      <a:r>
                        <a:rPr lang="pl-PL" sz="2100" dirty="0"/>
                        <a:t>13.90/2.62</a:t>
                      </a:r>
                      <a:br>
                        <a:rPr lang="pl-PL" sz="2100" dirty="0"/>
                      </a:br>
                      <a:r>
                        <a:rPr lang="pl-PL" sz="2100" dirty="0"/>
                        <a:t>(42)</a:t>
                      </a:r>
                    </a:p>
                  </a:txBody>
                  <a:tcPr marL="68580" marR="68580" marT="34290" marB="34290" anchor="ctr"/>
                </a:tc>
                <a:tc>
                  <a:txBody>
                    <a:bodyPr/>
                    <a:lstStyle/>
                    <a:p>
                      <a:pPr algn="ctr"/>
                      <a:r>
                        <a:rPr lang="pl-PL" sz="2100" dirty="0"/>
                        <a:t>14.59/2.38</a:t>
                      </a:r>
                      <a:br>
                        <a:rPr lang="pl-PL" sz="2100" dirty="0"/>
                      </a:br>
                      <a:r>
                        <a:rPr lang="pl-PL" sz="2100" dirty="0"/>
                        <a:t>(35)</a:t>
                      </a:r>
                    </a:p>
                  </a:txBody>
                  <a:tcPr marL="68580" marR="68580" marT="34290" marB="34290" anchor="ctr"/>
                </a:tc>
                <a:tc>
                  <a:txBody>
                    <a:bodyPr/>
                    <a:lstStyle/>
                    <a:p>
                      <a:pPr algn="ctr"/>
                      <a:r>
                        <a:rPr lang="pl-PL" sz="2100" dirty="0"/>
                        <a:t>14.21/3.37</a:t>
                      </a:r>
                      <a:br>
                        <a:rPr lang="pl-PL" sz="2100" dirty="0"/>
                      </a:br>
                      <a:r>
                        <a:rPr lang="pl-PL" sz="2100" dirty="0"/>
                        <a:t>(26)</a:t>
                      </a:r>
                    </a:p>
                  </a:txBody>
                  <a:tcPr marL="68580" marR="68580" marT="34290" marB="34290" anchor="ctr"/>
                </a:tc>
                <a:tc>
                  <a:txBody>
                    <a:bodyPr/>
                    <a:lstStyle/>
                    <a:p>
                      <a:pPr algn="ctr"/>
                      <a:r>
                        <a:rPr lang="pl-PL" sz="2100" b="0" dirty="0"/>
                        <a:t>0.449</a:t>
                      </a:r>
                    </a:p>
                  </a:txBody>
                  <a:tcPr marL="68580" marR="68580" marT="34290" marB="34290" anchor="ctr"/>
                </a:tc>
                <a:extLst>
                  <a:ext uri="{0D108BD9-81ED-4DB2-BD59-A6C34878D82A}">
                    <a16:rowId xmlns:a16="http://schemas.microsoft.com/office/drawing/2014/main" val="10003"/>
                  </a:ext>
                </a:extLst>
              </a:tr>
              <a:tr h="5854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100" dirty="0"/>
                        <a:t>G3 (G1+G2)</a:t>
                      </a:r>
                    </a:p>
                  </a:txBody>
                  <a:tcPr marL="68580" marR="68580" marT="34290" marB="34290" anchor="ctr"/>
                </a:tc>
                <a:tc>
                  <a:txBody>
                    <a:bodyPr/>
                    <a:lstStyle/>
                    <a:p>
                      <a:pPr algn="ctr"/>
                      <a:r>
                        <a:rPr lang="pl-PL" sz="2100" dirty="0"/>
                        <a:t>12.98/2.61</a:t>
                      </a:r>
                      <a:br>
                        <a:rPr lang="pl-PL" sz="2100" dirty="0"/>
                      </a:br>
                      <a:r>
                        <a:rPr lang="pl-PL" sz="2100" dirty="0"/>
                        <a:t>(45)</a:t>
                      </a:r>
                    </a:p>
                  </a:txBody>
                  <a:tcPr marL="68580" marR="68580" marT="34290" marB="34290" anchor="ctr"/>
                </a:tc>
                <a:tc>
                  <a:txBody>
                    <a:bodyPr/>
                    <a:lstStyle/>
                    <a:p>
                      <a:pPr algn="ctr"/>
                      <a:r>
                        <a:rPr lang="pl-PL" sz="2100" dirty="0"/>
                        <a:t>13.37/3.54</a:t>
                      </a:r>
                      <a:br>
                        <a:rPr lang="pl-PL" sz="2100" dirty="0"/>
                      </a:br>
                      <a:r>
                        <a:rPr lang="pl-PL" sz="2100" dirty="0"/>
                        <a:t>(33)</a:t>
                      </a:r>
                    </a:p>
                  </a:txBody>
                  <a:tcPr marL="68580" marR="68580" marT="34290" marB="34290" anchor="ctr"/>
                </a:tc>
                <a:tc>
                  <a:txBody>
                    <a:bodyPr/>
                    <a:lstStyle/>
                    <a:p>
                      <a:pPr algn="ctr"/>
                      <a:r>
                        <a:rPr lang="pl-PL" sz="2100" dirty="0"/>
                        <a:t>13.88/4.01</a:t>
                      </a:r>
                      <a:br>
                        <a:rPr lang="pl-PL" sz="2100" dirty="0"/>
                      </a:br>
                      <a:r>
                        <a:rPr lang="pl-PL" sz="2100" dirty="0"/>
                        <a:t>(32)</a:t>
                      </a:r>
                    </a:p>
                  </a:txBody>
                  <a:tcPr marL="68580" marR="68580" marT="34290" marB="34290" anchor="ctr"/>
                </a:tc>
                <a:tc>
                  <a:txBody>
                    <a:bodyPr/>
                    <a:lstStyle/>
                    <a:p>
                      <a:pPr algn="ctr"/>
                      <a:r>
                        <a:rPr lang="pl-PL" sz="2100" b="0" dirty="0"/>
                        <a:t>0.143</a:t>
                      </a:r>
                    </a:p>
                  </a:txBody>
                  <a:tcPr marL="68580" marR="68580" marT="34290" marB="34290" anchor="ctr"/>
                </a:tc>
                <a:extLst>
                  <a:ext uri="{0D108BD9-81ED-4DB2-BD59-A6C34878D82A}">
                    <a16:rowId xmlns:a16="http://schemas.microsoft.com/office/drawing/2014/main" val="10004"/>
                  </a:ext>
                </a:extLst>
              </a:tr>
              <a:tr h="593090">
                <a:tc>
                  <a:txBody>
                    <a:bodyPr/>
                    <a:lstStyle/>
                    <a:p>
                      <a:pPr algn="ctr"/>
                      <a:r>
                        <a:rPr lang="pl-PL" sz="2100" dirty="0"/>
                        <a:t>G4</a:t>
                      </a:r>
                    </a:p>
                  </a:txBody>
                  <a:tcPr marL="68580" marR="68580" marT="34290" marB="34290" anchor="ctr"/>
                </a:tc>
                <a:tc>
                  <a:txBody>
                    <a:bodyPr/>
                    <a:lstStyle/>
                    <a:p>
                      <a:pPr algn="ctr"/>
                      <a:r>
                        <a:rPr lang="pl-PL" sz="2100" dirty="0"/>
                        <a:t>14.20/2.77</a:t>
                      </a:r>
                      <a:br>
                        <a:rPr lang="pl-PL" sz="2100" dirty="0"/>
                      </a:br>
                      <a:r>
                        <a:rPr lang="pl-PL" sz="2100" dirty="0"/>
                        <a:t>(23)</a:t>
                      </a:r>
                    </a:p>
                  </a:txBody>
                  <a:tcPr marL="68580" marR="68580" marT="34290" marB="34290" anchor="ctr"/>
                </a:tc>
                <a:tc>
                  <a:txBody>
                    <a:bodyPr/>
                    <a:lstStyle/>
                    <a:p>
                      <a:pPr algn="ctr"/>
                      <a:r>
                        <a:rPr lang="pl-PL" sz="2100" dirty="0"/>
                        <a:t>14.37/2.61</a:t>
                      </a:r>
                      <a:br>
                        <a:rPr lang="pl-PL" sz="2100" dirty="0"/>
                      </a:br>
                      <a:r>
                        <a:rPr lang="pl-PL" sz="2100" dirty="0"/>
                        <a:t>(18)</a:t>
                      </a:r>
                    </a:p>
                  </a:txBody>
                  <a:tcPr marL="68580" marR="68580" marT="34290" marB="34290" anchor="ctr"/>
                </a:tc>
                <a:tc>
                  <a:txBody>
                    <a:bodyPr/>
                    <a:lstStyle/>
                    <a:p>
                      <a:pPr algn="ctr"/>
                      <a:r>
                        <a:rPr lang="pl-PL" sz="2100" dirty="0"/>
                        <a:t>14.00/4.71</a:t>
                      </a:r>
                      <a:br>
                        <a:rPr lang="pl-PL" sz="2100" dirty="0"/>
                      </a:br>
                      <a:r>
                        <a:rPr lang="pl-PL" sz="2100" dirty="0"/>
                        <a:t>(2)</a:t>
                      </a:r>
                    </a:p>
                  </a:txBody>
                  <a:tcPr marL="68580" marR="68580" marT="34290" marB="34290" anchor="ctr"/>
                </a:tc>
                <a:tc>
                  <a:txBody>
                    <a:bodyPr/>
                    <a:lstStyle/>
                    <a:p>
                      <a:pPr algn="ctr"/>
                      <a:r>
                        <a:rPr lang="pl-PL" sz="2100" b="0" dirty="0"/>
                        <a:t>0.985</a:t>
                      </a:r>
                    </a:p>
                  </a:txBody>
                  <a:tcPr marL="68580" marR="68580" marT="34290" marB="34290" anchor="ctr"/>
                </a:tc>
                <a:extLst>
                  <a:ext uri="{0D108BD9-81ED-4DB2-BD59-A6C34878D82A}">
                    <a16:rowId xmlns:a16="http://schemas.microsoft.com/office/drawing/2014/main" val="10005"/>
                  </a:ext>
                </a:extLst>
              </a:tr>
              <a:tr h="771919">
                <a:tc>
                  <a:txBody>
                    <a:bodyPr/>
                    <a:lstStyle/>
                    <a:p>
                      <a:pPr algn="ctr"/>
                      <a:r>
                        <a:rPr lang="pl-PL" sz="2100" dirty="0"/>
                        <a:t>G5 </a:t>
                      </a:r>
                      <a:r>
                        <a:rPr lang="pl-PL" sz="2100" dirty="0" err="1"/>
                        <a:t>control</a:t>
                      </a:r>
                      <a:endParaRPr lang="pl-PL" sz="2100" dirty="0"/>
                    </a:p>
                  </a:txBody>
                  <a:tcPr marL="68580" marR="68580" marT="34290" marB="34290" anchor="ctr"/>
                </a:tc>
                <a:tc>
                  <a:txBody>
                    <a:bodyPr/>
                    <a:lstStyle/>
                    <a:p>
                      <a:pPr algn="ctr"/>
                      <a:r>
                        <a:rPr lang="pl-PL" sz="2100" dirty="0"/>
                        <a:t>12.37/3.51</a:t>
                      </a:r>
                      <a:br>
                        <a:rPr lang="pl-PL" sz="2100" dirty="0"/>
                      </a:br>
                      <a:r>
                        <a:rPr lang="pl-PL" sz="2100" dirty="0"/>
                        <a:t>(61)</a:t>
                      </a:r>
                    </a:p>
                  </a:txBody>
                  <a:tcPr marL="68580" marR="68580" marT="34290" marB="34290" anchor="ctr"/>
                </a:tc>
                <a:tc>
                  <a:txBody>
                    <a:bodyPr/>
                    <a:lstStyle/>
                    <a:p>
                      <a:pPr algn="ctr"/>
                      <a:r>
                        <a:rPr lang="pl-PL" sz="2100" dirty="0"/>
                        <a:t>11.91/4.10</a:t>
                      </a:r>
                      <a:br>
                        <a:rPr lang="pl-PL" sz="2100" dirty="0"/>
                      </a:br>
                      <a:r>
                        <a:rPr lang="pl-PL" sz="2100" dirty="0"/>
                        <a:t>(62)</a:t>
                      </a:r>
                    </a:p>
                  </a:txBody>
                  <a:tcPr marL="68580" marR="68580" marT="34290" marB="34290" anchor="ctr"/>
                </a:tc>
                <a:tc>
                  <a:txBody>
                    <a:bodyPr/>
                    <a:lstStyle/>
                    <a:p>
                      <a:pPr algn="ctr"/>
                      <a:r>
                        <a:rPr lang="pl-PL" sz="2100" dirty="0"/>
                        <a:t>11.50/3.43</a:t>
                      </a:r>
                      <a:br>
                        <a:rPr lang="pl-PL" sz="2100" dirty="0"/>
                      </a:br>
                      <a:r>
                        <a:rPr lang="pl-PL" sz="2100" dirty="0"/>
                        <a:t>(40)</a:t>
                      </a:r>
                    </a:p>
                  </a:txBody>
                  <a:tcPr marL="68580" marR="68580" marT="34290" marB="34290" anchor="ctr"/>
                </a:tc>
                <a:tc>
                  <a:txBody>
                    <a:bodyPr/>
                    <a:lstStyle/>
                    <a:p>
                      <a:pPr algn="ctr"/>
                      <a:r>
                        <a:rPr lang="pl-PL" sz="2100" b="0" dirty="0"/>
                        <a:t>0.582</a:t>
                      </a:r>
                    </a:p>
                  </a:txBody>
                  <a:tcPr marL="68580" marR="68580" marT="34290" marB="34290" anchor="ctr"/>
                </a:tc>
                <a:extLst>
                  <a:ext uri="{0D108BD9-81ED-4DB2-BD59-A6C34878D82A}">
                    <a16:rowId xmlns:a16="http://schemas.microsoft.com/office/drawing/2014/main" val="10006"/>
                  </a:ext>
                </a:extLst>
              </a:tr>
            </a:tbl>
          </a:graphicData>
        </a:graphic>
      </p:graphicFrame>
      <p:pic>
        <p:nvPicPr>
          <p:cNvPr id="5" name="Image 6">
            <a:extLst>
              <a:ext uri="{FF2B5EF4-FFF2-40B4-BE49-F238E27FC236}">
                <a16:creationId xmlns:a16="http://schemas.microsoft.com/office/drawing/2014/main" id="{0B463007-70A3-CA42-97B7-434A34C0DA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27909082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49152" y="370115"/>
            <a:ext cx="7886700" cy="994172"/>
          </a:xfrm>
        </p:spPr>
        <p:txBody>
          <a:bodyPr/>
          <a:lstStyle/>
          <a:p>
            <a:pPr algn="ctr"/>
            <a:r>
              <a:rPr lang="pl-PL" dirty="0" err="1"/>
              <a:t>QoL</a:t>
            </a:r>
            <a:r>
              <a:rPr lang="pl-PL" dirty="0"/>
              <a:t> </a:t>
            </a:r>
            <a:r>
              <a:rPr lang="pl-PL" dirty="0" err="1"/>
              <a:t>Environmental</a:t>
            </a:r>
            <a:r>
              <a:rPr lang="pl-PL" dirty="0"/>
              <a:t> </a:t>
            </a:r>
            <a:r>
              <a:rPr lang="pl-PL" dirty="0" err="1"/>
              <a:t>domain</a:t>
            </a:r>
            <a:endParaRPr lang="pl-PL" dirty="0"/>
          </a:p>
        </p:txBody>
      </p:sp>
      <p:graphicFrame>
        <p:nvGraphicFramePr>
          <p:cNvPr id="4" name="Tabela 3"/>
          <p:cNvGraphicFramePr>
            <a:graphicFrameLocks noGrp="1"/>
          </p:cNvGraphicFramePr>
          <p:nvPr>
            <p:extLst/>
          </p:nvPr>
        </p:nvGraphicFramePr>
        <p:xfrm>
          <a:off x="2152652" y="1514718"/>
          <a:ext cx="7983201" cy="4383799"/>
        </p:xfrm>
        <a:graphic>
          <a:graphicData uri="http://schemas.openxmlformats.org/drawingml/2006/table">
            <a:tbl>
              <a:tblPr firstRow="1" bandRow="1">
                <a:tableStyleId>{5C22544A-7EE6-4342-B048-85BDC9FD1C3A}</a:tableStyleId>
              </a:tblPr>
              <a:tblGrid>
                <a:gridCol w="2720340">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1506324">
                  <a:extLst>
                    <a:ext uri="{9D8B030D-6E8A-4147-A177-3AD203B41FA5}">
                      <a16:colId xmlns:a16="http://schemas.microsoft.com/office/drawing/2014/main" val="20002"/>
                    </a:ext>
                  </a:extLst>
                </a:gridCol>
                <a:gridCol w="1419225">
                  <a:extLst>
                    <a:ext uri="{9D8B030D-6E8A-4147-A177-3AD203B41FA5}">
                      <a16:colId xmlns:a16="http://schemas.microsoft.com/office/drawing/2014/main" val="20003"/>
                    </a:ext>
                  </a:extLst>
                </a:gridCol>
                <a:gridCol w="874272">
                  <a:extLst>
                    <a:ext uri="{9D8B030D-6E8A-4147-A177-3AD203B41FA5}">
                      <a16:colId xmlns:a16="http://schemas.microsoft.com/office/drawing/2014/main" val="20004"/>
                    </a:ext>
                  </a:extLst>
                </a:gridCol>
              </a:tblGrid>
              <a:tr h="388620">
                <a:tc rowSpan="2">
                  <a:txBody>
                    <a:bodyPr/>
                    <a:lstStyle/>
                    <a:p>
                      <a:pPr algn="ctr"/>
                      <a:r>
                        <a:rPr lang="pl-PL" sz="2100" dirty="0" err="1"/>
                        <a:t>Group</a:t>
                      </a:r>
                      <a:r>
                        <a:rPr lang="pl-PL" sz="2100" dirty="0"/>
                        <a:t> </a:t>
                      </a:r>
                    </a:p>
                  </a:txBody>
                  <a:tcPr marL="68580" marR="68580" marT="34290" marB="34290" anchor="ctr"/>
                </a:tc>
                <a:tc>
                  <a:txBody>
                    <a:bodyPr/>
                    <a:lstStyle/>
                    <a:p>
                      <a:pPr algn="ctr"/>
                      <a:r>
                        <a:rPr lang="pl-PL" sz="2100" dirty="0"/>
                        <a:t>T0</a:t>
                      </a:r>
                    </a:p>
                  </a:txBody>
                  <a:tcPr marL="68580" marR="68580" marT="34290" marB="34290"/>
                </a:tc>
                <a:tc>
                  <a:txBody>
                    <a:bodyPr/>
                    <a:lstStyle/>
                    <a:p>
                      <a:pPr algn="ctr"/>
                      <a:r>
                        <a:rPr lang="pl-PL" sz="2100" dirty="0"/>
                        <a:t>T1</a:t>
                      </a:r>
                    </a:p>
                  </a:txBody>
                  <a:tcPr marL="68580" marR="68580" marT="34290" marB="34290"/>
                </a:tc>
                <a:tc>
                  <a:txBody>
                    <a:bodyPr/>
                    <a:lstStyle/>
                    <a:p>
                      <a:pPr algn="ctr"/>
                      <a:r>
                        <a:rPr lang="pl-PL" sz="2100" dirty="0"/>
                        <a:t>T2</a:t>
                      </a:r>
                    </a:p>
                  </a:txBody>
                  <a:tcPr marL="68580" marR="68580" marT="34290" marB="34290"/>
                </a:tc>
                <a:tc rowSpan="2">
                  <a:txBody>
                    <a:bodyPr/>
                    <a:lstStyle/>
                    <a:p>
                      <a:pPr algn="ctr"/>
                      <a:r>
                        <a:rPr lang="pl-PL" sz="2100" dirty="0"/>
                        <a:t>p</a:t>
                      </a:r>
                    </a:p>
                  </a:txBody>
                  <a:tcPr marL="68580" marR="68580" marT="34290" marB="34290" anchor="ctr"/>
                </a:tc>
                <a:extLst>
                  <a:ext uri="{0D108BD9-81ED-4DB2-BD59-A6C34878D82A}">
                    <a16:rowId xmlns:a16="http://schemas.microsoft.com/office/drawing/2014/main" val="10000"/>
                  </a:ext>
                </a:extLst>
              </a:tr>
              <a:tr h="388620">
                <a:tc vMerge="1">
                  <a:txBody>
                    <a:bodyPr/>
                    <a:lstStyle/>
                    <a:p>
                      <a:endParaRPr lang="pl-PL"/>
                    </a:p>
                  </a:txBody>
                  <a:tcPr marL="68580" marR="68580" marT="34290" marB="34290"/>
                </a:tc>
                <a:tc gridSpan="3">
                  <a:txBody>
                    <a:bodyPr/>
                    <a:lstStyle/>
                    <a:p>
                      <a:pPr algn="ctr"/>
                      <a:r>
                        <a:rPr lang="pl-PL" sz="2100" dirty="0" err="1"/>
                        <a:t>Mean</a:t>
                      </a:r>
                      <a:r>
                        <a:rPr lang="pl-PL" sz="2100" dirty="0"/>
                        <a:t>/SD (N)</a:t>
                      </a:r>
                    </a:p>
                  </a:txBody>
                  <a:tcPr marL="68580" marR="68580" marT="34290" marB="34290"/>
                </a:tc>
                <a:tc hMerge="1">
                  <a:txBody>
                    <a:bodyPr/>
                    <a:lstStyle/>
                    <a:p>
                      <a:endParaRPr lang="pl-PL"/>
                    </a:p>
                  </a:txBody>
                  <a:tcPr marL="68580" marR="68580" marT="34290" marB="34290"/>
                </a:tc>
                <a:tc hMerge="1">
                  <a:txBody>
                    <a:bodyPr/>
                    <a:lstStyle/>
                    <a:p>
                      <a:endParaRPr lang="pl-PL"/>
                    </a:p>
                  </a:txBody>
                  <a:tcPr marL="68580" marR="68580" marT="34290" marB="34290"/>
                </a:tc>
                <a:tc vMerge="1">
                  <a:txBody>
                    <a:bodyPr/>
                    <a:lstStyle/>
                    <a:p>
                      <a:endParaRPr lang="pl-PL"/>
                    </a:p>
                  </a:txBody>
                  <a:tcPr marL="68580" marR="68580" marT="34290" marB="34290"/>
                </a:tc>
                <a:extLst>
                  <a:ext uri="{0D108BD9-81ED-4DB2-BD59-A6C34878D82A}">
                    <a16:rowId xmlns:a16="http://schemas.microsoft.com/office/drawing/2014/main" val="10001"/>
                  </a:ext>
                </a:extLst>
              </a:tr>
              <a:tr h="545483">
                <a:tc>
                  <a:txBody>
                    <a:bodyPr/>
                    <a:lstStyle/>
                    <a:p>
                      <a:pPr algn="ctr"/>
                      <a:r>
                        <a:rPr lang="pl-PL" sz="2100" dirty="0"/>
                        <a:t>G1 diet</a:t>
                      </a:r>
                    </a:p>
                  </a:txBody>
                  <a:tcPr marL="68580" marR="68580" marT="34290" marB="34290" anchor="ctr"/>
                </a:tc>
                <a:tc>
                  <a:txBody>
                    <a:bodyPr/>
                    <a:lstStyle/>
                    <a:p>
                      <a:pPr algn="ctr"/>
                      <a:r>
                        <a:rPr lang="pl-PL" sz="2100" dirty="0"/>
                        <a:t>14.01/2.86</a:t>
                      </a:r>
                      <a:br>
                        <a:rPr lang="pl-PL" sz="2100" dirty="0"/>
                      </a:br>
                      <a:r>
                        <a:rPr lang="pl-PL" sz="2100" dirty="0"/>
                        <a:t>(40)</a:t>
                      </a: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100" dirty="0"/>
                        <a:t>14.35/2.31</a:t>
                      </a:r>
                      <a:br>
                        <a:rPr lang="pl-PL" sz="2100" dirty="0"/>
                      </a:br>
                      <a:r>
                        <a:rPr lang="pl-PL" sz="2100" dirty="0"/>
                        <a:t>(36)</a:t>
                      </a:r>
                    </a:p>
                  </a:txBody>
                  <a:tcPr marL="68580" marR="68580" marT="34290" marB="34290" anchor="ctr"/>
                </a:tc>
                <a:tc>
                  <a:txBody>
                    <a:bodyPr/>
                    <a:lstStyle/>
                    <a:p>
                      <a:pPr algn="ctr"/>
                      <a:r>
                        <a:rPr lang="pl-PL" sz="2100" dirty="0"/>
                        <a:t>15.74/0.81</a:t>
                      </a:r>
                      <a:br>
                        <a:rPr lang="pl-PL" sz="2100" dirty="0"/>
                      </a:br>
                      <a:r>
                        <a:rPr lang="pl-PL" sz="2100" dirty="0"/>
                        <a:t>(23)</a:t>
                      </a:r>
                    </a:p>
                  </a:txBody>
                  <a:tcPr marL="68580" marR="68580" marT="34290" marB="34290" anchor="ctr"/>
                </a:tc>
                <a:tc>
                  <a:txBody>
                    <a:bodyPr/>
                    <a:lstStyle/>
                    <a:p>
                      <a:pPr algn="ctr"/>
                      <a:r>
                        <a:rPr lang="pl-PL" sz="2100" b="1" dirty="0"/>
                        <a:t>0.005</a:t>
                      </a:r>
                    </a:p>
                  </a:txBody>
                  <a:tcPr marL="68580" marR="68580" marT="34290" marB="34290" anchor="ctr"/>
                </a:tc>
                <a:extLst>
                  <a:ext uri="{0D108BD9-81ED-4DB2-BD59-A6C34878D82A}">
                    <a16:rowId xmlns:a16="http://schemas.microsoft.com/office/drawing/2014/main" val="10002"/>
                  </a:ext>
                </a:extLst>
              </a:tr>
              <a:tr h="585488">
                <a:tc>
                  <a:txBody>
                    <a:bodyPr/>
                    <a:lstStyle/>
                    <a:p>
                      <a:pPr algn="ctr"/>
                      <a:r>
                        <a:rPr lang="pl-PL" sz="2100" dirty="0"/>
                        <a:t>G2 </a:t>
                      </a:r>
                      <a:r>
                        <a:rPr lang="pl-PL" sz="2100" dirty="0" err="1"/>
                        <a:t>physical</a:t>
                      </a:r>
                      <a:r>
                        <a:rPr lang="pl-PL" sz="2100" dirty="0"/>
                        <a:t> </a:t>
                      </a:r>
                      <a:r>
                        <a:rPr lang="pl-PL" sz="2100" dirty="0" err="1"/>
                        <a:t>activity</a:t>
                      </a:r>
                      <a:endParaRPr lang="pl-PL" sz="2100" dirty="0"/>
                    </a:p>
                  </a:txBody>
                  <a:tcPr marL="68580" marR="68580" marT="34290" marB="34290" anchor="ctr"/>
                </a:tc>
                <a:tc>
                  <a:txBody>
                    <a:bodyPr/>
                    <a:lstStyle/>
                    <a:p>
                      <a:pPr algn="ctr"/>
                      <a:r>
                        <a:rPr lang="pl-PL" sz="2100" dirty="0"/>
                        <a:t>14.83/2.47</a:t>
                      </a:r>
                      <a:br>
                        <a:rPr lang="pl-PL" sz="2100" dirty="0"/>
                      </a:br>
                      <a:r>
                        <a:rPr lang="pl-PL" sz="2100" dirty="0"/>
                        <a:t>(42)</a:t>
                      </a:r>
                    </a:p>
                  </a:txBody>
                  <a:tcPr marL="68580" marR="68580" marT="34290" marB="34290" anchor="ctr"/>
                </a:tc>
                <a:tc>
                  <a:txBody>
                    <a:bodyPr/>
                    <a:lstStyle/>
                    <a:p>
                      <a:pPr algn="ctr"/>
                      <a:r>
                        <a:rPr lang="pl-PL" sz="2100" dirty="0"/>
                        <a:t>15.16/1.88</a:t>
                      </a:r>
                      <a:br>
                        <a:rPr lang="pl-PL" sz="2100" dirty="0"/>
                      </a:br>
                      <a:r>
                        <a:rPr lang="pl-PL" sz="2100" dirty="0"/>
                        <a:t>(35)</a:t>
                      </a:r>
                    </a:p>
                  </a:txBody>
                  <a:tcPr marL="68580" marR="68580" marT="34290" marB="34290" anchor="ctr"/>
                </a:tc>
                <a:tc>
                  <a:txBody>
                    <a:bodyPr/>
                    <a:lstStyle/>
                    <a:p>
                      <a:pPr algn="ctr"/>
                      <a:r>
                        <a:rPr lang="pl-PL" sz="2100" dirty="0"/>
                        <a:t>15.38/1.82</a:t>
                      </a:r>
                      <a:br>
                        <a:rPr lang="pl-PL" sz="2100" dirty="0"/>
                      </a:br>
                      <a:r>
                        <a:rPr lang="pl-PL" sz="2100" dirty="0"/>
                        <a:t>(26)</a:t>
                      </a:r>
                    </a:p>
                  </a:txBody>
                  <a:tcPr marL="68580" marR="68580" marT="34290" marB="34290" anchor="ctr"/>
                </a:tc>
                <a:tc>
                  <a:txBody>
                    <a:bodyPr/>
                    <a:lstStyle/>
                    <a:p>
                      <a:pPr algn="ctr"/>
                      <a:r>
                        <a:rPr lang="pl-PL" sz="2100" b="0" dirty="0"/>
                        <a:t>0.425</a:t>
                      </a:r>
                    </a:p>
                  </a:txBody>
                  <a:tcPr marL="68580" marR="68580" marT="34290" marB="34290" anchor="ctr"/>
                </a:tc>
                <a:extLst>
                  <a:ext uri="{0D108BD9-81ED-4DB2-BD59-A6C34878D82A}">
                    <a16:rowId xmlns:a16="http://schemas.microsoft.com/office/drawing/2014/main" val="10003"/>
                  </a:ext>
                </a:extLst>
              </a:tr>
              <a:tr h="5854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100" dirty="0"/>
                        <a:t>G3 (G1+G2)</a:t>
                      </a:r>
                    </a:p>
                  </a:txBody>
                  <a:tcPr marL="68580" marR="68580" marT="34290" marB="34290" anchor="ctr"/>
                </a:tc>
                <a:tc>
                  <a:txBody>
                    <a:bodyPr/>
                    <a:lstStyle/>
                    <a:p>
                      <a:pPr algn="ctr"/>
                      <a:r>
                        <a:rPr lang="pl-PL" sz="2100" dirty="0"/>
                        <a:t>14.50/2.25</a:t>
                      </a:r>
                      <a:br>
                        <a:rPr lang="pl-PL" sz="2100" dirty="0"/>
                      </a:br>
                      <a:r>
                        <a:rPr lang="pl-PL" sz="2100" dirty="0"/>
                        <a:t>(45)</a:t>
                      </a:r>
                    </a:p>
                  </a:txBody>
                  <a:tcPr marL="68580" marR="68580" marT="34290" marB="34290" anchor="ctr"/>
                </a:tc>
                <a:tc>
                  <a:txBody>
                    <a:bodyPr/>
                    <a:lstStyle/>
                    <a:p>
                      <a:pPr algn="ctr"/>
                      <a:r>
                        <a:rPr lang="pl-PL" sz="2100" dirty="0"/>
                        <a:t>14.02/3.23</a:t>
                      </a:r>
                      <a:br>
                        <a:rPr lang="pl-PL" sz="2100" dirty="0"/>
                      </a:br>
                      <a:r>
                        <a:rPr lang="pl-PL" sz="2100" dirty="0"/>
                        <a:t>(33)</a:t>
                      </a:r>
                    </a:p>
                  </a:txBody>
                  <a:tcPr marL="68580" marR="68580" marT="34290" marB="34290" anchor="ctr"/>
                </a:tc>
                <a:tc>
                  <a:txBody>
                    <a:bodyPr/>
                    <a:lstStyle/>
                    <a:p>
                      <a:pPr algn="ctr"/>
                      <a:r>
                        <a:rPr lang="pl-PL" sz="2100" dirty="0"/>
                        <a:t>14.88/2.75</a:t>
                      </a:r>
                      <a:br>
                        <a:rPr lang="pl-PL" sz="2100" dirty="0"/>
                      </a:br>
                      <a:r>
                        <a:rPr lang="pl-PL" sz="2100" dirty="0"/>
                        <a:t>(32)</a:t>
                      </a:r>
                    </a:p>
                  </a:txBody>
                  <a:tcPr marL="68580" marR="68580" marT="34290" marB="34290" anchor="ctr"/>
                </a:tc>
                <a:tc>
                  <a:txBody>
                    <a:bodyPr/>
                    <a:lstStyle/>
                    <a:p>
                      <a:pPr algn="ctr"/>
                      <a:r>
                        <a:rPr lang="pl-PL" sz="2100" b="0" dirty="0"/>
                        <a:t>0.207</a:t>
                      </a:r>
                    </a:p>
                  </a:txBody>
                  <a:tcPr marL="68580" marR="68580" marT="34290" marB="34290" anchor="ctr"/>
                </a:tc>
                <a:extLst>
                  <a:ext uri="{0D108BD9-81ED-4DB2-BD59-A6C34878D82A}">
                    <a16:rowId xmlns:a16="http://schemas.microsoft.com/office/drawing/2014/main" val="10004"/>
                  </a:ext>
                </a:extLst>
              </a:tr>
              <a:tr h="593090">
                <a:tc>
                  <a:txBody>
                    <a:bodyPr/>
                    <a:lstStyle/>
                    <a:p>
                      <a:pPr algn="ctr"/>
                      <a:r>
                        <a:rPr lang="pl-PL" sz="2100" dirty="0"/>
                        <a:t>G4</a:t>
                      </a:r>
                    </a:p>
                  </a:txBody>
                  <a:tcPr marL="68580" marR="68580" marT="34290" marB="34290" anchor="ctr"/>
                </a:tc>
                <a:tc>
                  <a:txBody>
                    <a:bodyPr/>
                    <a:lstStyle/>
                    <a:p>
                      <a:pPr algn="ctr"/>
                      <a:r>
                        <a:rPr lang="pl-PL" sz="2100" dirty="0"/>
                        <a:t>14.46/2.39</a:t>
                      </a:r>
                      <a:br>
                        <a:rPr lang="pl-PL" sz="2100" dirty="0"/>
                      </a:br>
                      <a:r>
                        <a:rPr lang="pl-PL" sz="2100" dirty="0"/>
                        <a:t>(23)</a:t>
                      </a:r>
                    </a:p>
                  </a:txBody>
                  <a:tcPr marL="68580" marR="68580" marT="34290" marB="34290" anchor="ctr"/>
                </a:tc>
                <a:tc>
                  <a:txBody>
                    <a:bodyPr/>
                    <a:lstStyle/>
                    <a:p>
                      <a:pPr algn="ctr"/>
                      <a:r>
                        <a:rPr lang="pl-PL" sz="2100" dirty="0"/>
                        <a:t>15.08/1.67</a:t>
                      </a:r>
                      <a:br>
                        <a:rPr lang="pl-PL" sz="2100" dirty="0"/>
                      </a:br>
                      <a:r>
                        <a:rPr lang="pl-PL" sz="2100" dirty="0"/>
                        <a:t>(18)</a:t>
                      </a:r>
                    </a:p>
                  </a:txBody>
                  <a:tcPr marL="68580" marR="68580" marT="34290" marB="34290" anchor="ctr"/>
                </a:tc>
                <a:tc>
                  <a:txBody>
                    <a:bodyPr/>
                    <a:lstStyle/>
                    <a:p>
                      <a:pPr algn="ctr"/>
                      <a:r>
                        <a:rPr lang="pl-PL" sz="2100" dirty="0"/>
                        <a:t>13.50/0.71</a:t>
                      </a:r>
                      <a:br>
                        <a:rPr lang="pl-PL" sz="2100" dirty="0"/>
                      </a:br>
                      <a:r>
                        <a:rPr lang="pl-PL" sz="2100" dirty="0"/>
                        <a:t>(2)</a:t>
                      </a:r>
                    </a:p>
                  </a:txBody>
                  <a:tcPr marL="68580" marR="68580" marT="34290" marB="34290" anchor="ctr"/>
                </a:tc>
                <a:tc>
                  <a:txBody>
                    <a:bodyPr/>
                    <a:lstStyle/>
                    <a:p>
                      <a:pPr algn="ctr"/>
                      <a:r>
                        <a:rPr lang="pl-PL" sz="2100" b="0" dirty="0"/>
                        <a:t>0.344</a:t>
                      </a:r>
                    </a:p>
                  </a:txBody>
                  <a:tcPr marL="68580" marR="68580" marT="34290" marB="34290" anchor="ctr"/>
                </a:tc>
                <a:extLst>
                  <a:ext uri="{0D108BD9-81ED-4DB2-BD59-A6C34878D82A}">
                    <a16:rowId xmlns:a16="http://schemas.microsoft.com/office/drawing/2014/main" val="10005"/>
                  </a:ext>
                </a:extLst>
              </a:tr>
              <a:tr h="771919">
                <a:tc>
                  <a:txBody>
                    <a:bodyPr/>
                    <a:lstStyle/>
                    <a:p>
                      <a:pPr algn="ctr"/>
                      <a:r>
                        <a:rPr lang="pl-PL" sz="2100" dirty="0"/>
                        <a:t>G5 </a:t>
                      </a:r>
                      <a:r>
                        <a:rPr lang="pl-PL" sz="2100" dirty="0" err="1"/>
                        <a:t>control</a:t>
                      </a:r>
                      <a:endParaRPr lang="pl-PL" sz="2100" dirty="0"/>
                    </a:p>
                  </a:txBody>
                  <a:tcPr marL="68580" marR="68580" marT="34290" marB="34290" anchor="ctr"/>
                </a:tc>
                <a:tc>
                  <a:txBody>
                    <a:bodyPr/>
                    <a:lstStyle/>
                    <a:p>
                      <a:pPr algn="ctr"/>
                      <a:r>
                        <a:rPr lang="pl-PL" sz="2100" dirty="0"/>
                        <a:t>12.90/3.17</a:t>
                      </a:r>
                      <a:br>
                        <a:rPr lang="pl-PL" sz="2100" dirty="0"/>
                      </a:br>
                      <a:r>
                        <a:rPr lang="pl-PL" sz="2100" dirty="0"/>
                        <a:t>(61)</a:t>
                      </a:r>
                    </a:p>
                  </a:txBody>
                  <a:tcPr marL="68580" marR="68580" marT="34290" marB="34290" anchor="ctr"/>
                </a:tc>
                <a:tc>
                  <a:txBody>
                    <a:bodyPr/>
                    <a:lstStyle/>
                    <a:p>
                      <a:pPr algn="ctr"/>
                      <a:r>
                        <a:rPr lang="pl-PL" sz="2100" dirty="0"/>
                        <a:t>12.78/3.60</a:t>
                      </a:r>
                      <a:br>
                        <a:rPr lang="pl-PL" sz="2100" dirty="0"/>
                      </a:br>
                      <a:r>
                        <a:rPr lang="pl-PL" sz="2100" dirty="0"/>
                        <a:t>(62)</a:t>
                      </a:r>
                    </a:p>
                  </a:txBody>
                  <a:tcPr marL="68580" marR="68580" marT="34290" marB="34290" anchor="ctr"/>
                </a:tc>
                <a:tc>
                  <a:txBody>
                    <a:bodyPr/>
                    <a:lstStyle/>
                    <a:p>
                      <a:pPr algn="ctr"/>
                      <a:r>
                        <a:rPr lang="pl-PL" sz="2100" dirty="0"/>
                        <a:t>13.50/3.82</a:t>
                      </a:r>
                      <a:br>
                        <a:rPr lang="pl-PL" sz="2100" dirty="0"/>
                      </a:br>
                      <a:r>
                        <a:rPr lang="pl-PL" sz="2100" dirty="0"/>
                        <a:t>(40)</a:t>
                      </a:r>
                    </a:p>
                  </a:txBody>
                  <a:tcPr marL="68580" marR="68580" marT="34290" marB="34290" anchor="ctr"/>
                </a:tc>
                <a:tc>
                  <a:txBody>
                    <a:bodyPr/>
                    <a:lstStyle/>
                    <a:p>
                      <a:pPr algn="ctr"/>
                      <a:r>
                        <a:rPr lang="pl-PL" sz="2100" b="1" dirty="0"/>
                        <a:t>0.036</a:t>
                      </a:r>
                    </a:p>
                  </a:txBody>
                  <a:tcPr marL="68580" marR="68580" marT="34290" marB="34290" anchor="ctr"/>
                </a:tc>
                <a:extLst>
                  <a:ext uri="{0D108BD9-81ED-4DB2-BD59-A6C34878D82A}">
                    <a16:rowId xmlns:a16="http://schemas.microsoft.com/office/drawing/2014/main" val="10006"/>
                  </a:ext>
                </a:extLst>
              </a:tr>
            </a:tbl>
          </a:graphicData>
        </a:graphic>
      </p:graphicFrame>
      <p:pic>
        <p:nvPicPr>
          <p:cNvPr id="5" name="Image 6">
            <a:extLst>
              <a:ext uri="{FF2B5EF4-FFF2-40B4-BE49-F238E27FC236}">
                <a16:creationId xmlns:a16="http://schemas.microsoft.com/office/drawing/2014/main" id="{C70F969C-1608-A743-A542-9DB7B93E26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9520607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49152" y="370115"/>
            <a:ext cx="7886700" cy="994172"/>
          </a:xfrm>
        </p:spPr>
        <p:txBody>
          <a:bodyPr/>
          <a:lstStyle/>
          <a:p>
            <a:pPr algn="ctr"/>
            <a:r>
              <a:rPr lang="pl-PL" dirty="0"/>
              <a:t>ADL </a:t>
            </a:r>
            <a:r>
              <a:rPr lang="pl-PL" sz="3600" dirty="0"/>
              <a:t>- </a:t>
            </a:r>
            <a:r>
              <a:rPr lang="pl-PL" sz="3600" dirty="0" err="1"/>
              <a:t>Activities</a:t>
            </a:r>
            <a:r>
              <a:rPr lang="pl-PL" sz="3600" dirty="0"/>
              <a:t> of </a:t>
            </a:r>
            <a:r>
              <a:rPr lang="pl-PL" sz="3600" dirty="0" err="1"/>
              <a:t>Daily</a:t>
            </a:r>
            <a:r>
              <a:rPr lang="pl-PL" sz="3600" dirty="0"/>
              <a:t> </a:t>
            </a:r>
            <a:r>
              <a:rPr lang="pl-PL" sz="3600" dirty="0" err="1"/>
              <a:t>Living</a:t>
            </a:r>
            <a:r>
              <a:rPr lang="pl-PL" sz="3600" dirty="0"/>
              <a:t> </a:t>
            </a:r>
          </a:p>
        </p:txBody>
      </p:sp>
      <p:graphicFrame>
        <p:nvGraphicFramePr>
          <p:cNvPr id="4" name="Tabela 3"/>
          <p:cNvGraphicFramePr>
            <a:graphicFrameLocks noGrp="1"/>
          </p:cNvGraphicFramePr>
          <p:nvPr>
            <p:extLst/>
          </p:nvPr>
        </p:nvGraphicFramePr>
        <p:xfrm>
          <a:off x="2152652" y="1514718"/>
          <a:ext cx="7983201" cy="4268229"/>
        </p:xfrm>
        <a:graphic>
          <a:graphicData uri="http://schemas.openxmlformats.org/drawingml/2006/table">
            <a:tbl>
              <a:tblPr firstRow="1" bandRow="1">
                <a:tableStyleId>{5C22544A-7EE6-4342-B048-85BDC9FD1C3A}</a:tableStyleId>
              </a:tblPr>
              <a:tblGrid>
                <a:gridCol w="2720340">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1506324">
                  <a:extLst>
                    <a:ext uri="{9D8B030D-6E8A-4147-A177-3AD203B41FA5}">
                      <a16:colId xmlns:a16="http://schemas.microsoft.com/office/drawing/2014/main" val="20002"/>
                    </a:ext>
                  </a:extLst>
                </a:gridCol>
                <a:gridCol w="1419225">
                  <a:extLst>
                    <a:ext uri="{9D8B030D-6E8A-4147-A177-3AD203B41FA5}">
                      <a16:colId xmlns:a16="http://schemas.microsoft.com/office/drawing/2014/main" val="20003"/>
                    </a:ext>
                  </a:extLst>
                </a:gridCol>
                <a:gridCol w="874272">
                  <a:extLst>
                    <a:ext uri="{9D8B030D-6E8A-4147-A177-3AD203B41FA5}">
                      <a16:colId xmlns:a16="http://schemas.microsoft.com/office/drawing/2014/main" val="20004"/>
                    </a:ext>
                  </a:extLst>
                </a:gridCol>
              </a:tblGrid>
              <a:tr h="388620">
                <a:tc rowSpan="2">
                  <a:txBody>
                    <a:bodyPr/>
                    <a:lstStyle/>
                    <a:p>
                      <a:pPr algn="ctr"/>
                      <a:r>
                        <a:rPr lang="pl-PL" sz="2100" dirty="0" err="1"/>
                        <a:t>Group</a:t>
                      </a:r>
                      <a:r>
                        <a:rPr lang="pl-PL" sz="2100" dirty="0"/>
                        <a:t> </a:t>
                      </a:r>
                    </a:p>
                  </a:txBody>
                  <a:tcPr marL="68580" marR="68580" marT="34290" marB="34290" anchor="ctr"/>
                </a:tc>
                <a:tc>
                  <a:txBody>
                    <a:bodyPr/>
                    <a:lstStyle/>
                    <a:p>
                      <a:pPr algn="ctr"/>
                      <a:r>
                        <a:rPr lang="pl-PL" sz="2100" dirty="0"/>
                        <a:t>T0</a:t>
                      </a:r>
                    </a:p>
                  </a:txBody>
                  <a:tcPr marL="68580" marR="68580" marT="34290" marB="34290"/>
                </a:tc>
                <a:tc>
                  <a:txBody>
                    <a:bodyPr/>
                    <a:lstStyle/>
                    <a:p>
                      <a:pPr algn="ctr"/>
                      <a:r>
                        <a:rPr lang="pl-PL" sz="2100" dirty="0"/>
                        <a:t>T1</a:t>
                      </a:r>
                    </a:p>
                  </a:txBody>
                  <a:tcPr marL="68580" marR="68580" marT="34290" marB="34290"/>
                </a:tc>
                <a:tc>
                  <a:txBody>
                    <a:bodyPr/>
                    <a:lstStyle/>
                    <a:p>
                      <a:pPr algn="ctr"/>
                      <a:r>
                        <a:rPr lang="pl-PL" sz="2100" dirty="0"/>
                        <a:t>T2</a:t>
                      </a:r>
                    </a:p>
                  </a:txBody>
                  <a:tcPr marL="68580" marR="68580" marT="34290" marB="34290"/>
                </a:tc>
                <a:tc rowSpan="2">
                  <a:txBody>
                    <a:bodyPr/>
                    <a:lstStyle/>
                    <a:p>
                      <a:pPr algn="ctr"/>
                      <a:r>
                        <a:rPr lang="pl-PL" sz="2100" dirty="0"/>
                        <a:t>p</a:t>
                      </a:r>
                    </a:p>
                  </a:txBody>
                  <a:tcPr marL="68580" marR="68580" marT="34290" marB="34290" anchor="ctr"/>
                </a:tc>
                <a:extLst>
                  <a:ext uri="{0D108BD9-81ED-4DB2-BD59-A6C34878D82A}">
                    <a16:rowId xmlns:a16="http://schemas.microsoft.com/office/drawing/2014/main" val="10000"/>
                  </a:ext>
                </a:extLst>
              </a:tr>
              <a:tr h="388620">
                <a:tc vMerge="1">
                  <a:txBody>
                    <a:bodyPr/>
                    <a:lstStyle/>
                    <a:p>
                      <a:endParaRPr lang="pl-PL"/>
                    </a:p>
                  </a:txBody>
                  <a:tcPr marL="68580" marR="68580" marT="34290" marB="34290"/>
                </a:tc>
                <a:tc gridSpan="3">
                  <a:txBody>
                    <a:bodyPr/>
                    <a:lstStyle/>
                    <a:p>
                      <a:pPr algn="ctr"/>
                      <a:r>
                        <a:rPr lang="pl-PL" sz="2100" dirty="0" err="1"/>
                        <a:t>Mean</a:t>
                      </a:r>
                      <a:r>
                        <a:rPr lang="pl-PL" sz="2100" dirty="0"/>
                        <a:t>/SD (N)</a:t>
                      </a:r>
                    </a:p>
                  </a:txBody>
                  <a:tcPr marL="68580" marR="68580" marT="34290" marB="34290"/>
                </a:tc>
                <a:tc hMerge="1">
                  <a:txBody>
                    <a:bodyPr/>
                    <a:lstStyle/>
                    <a:p>
                      <a:endParaRPr lang="pl-PL"/>
                    </a:p>
                  </a:txBody>
                  <a:tcPr marL="68580" marR="68580" marT="34290" marB="34290"/>
                </a:tc>
                <a:tc hMerge="1">
                  <a:txBody>
                    <a:bodyPr/>
                    <a:lstStyle/>
                    <a:p>
                      <a:endParaRPr lang="pl-PL"/>
                    </a:p>
                  </a:txBody>
                  <a:tcPr marL="68580" marR="68580" marT="34290" marB="34290"/>
                </a:tc>
                <a:tc vMerge="1">
                  <a:txBody>
                    <a:bodyPr/>
                    <a:lstStyle/>
                    <a:p>
                      <a:endParaRPr lang="pl-PL"/>
                    </a:p>
                  </a:txBody>
                  <a:tcPr marL="68580" marR="68580" marT="34290" marB="34290"/>
                </a:tc>
                <a:extLst>
                  <a:ext uri="{0D108BD9-81ED-4DB2-BD59-A6C34878D82A}">
                    <a16:rowId xmlns:a16="http://schemas.microsoft.com/office/drawing/2014/main" val="10001"/>
                  </a:ext>
                </a:extLst>
              </a:tr>
              <a:tr h="545483">
                <a:tc>
                  <a:txBody>
                    <a:bodyPr/>
                    <a:lstStyle/>
                    <a:p>
                      <a:pPr algn="ctr"/>
                      <a:r>
                        <a:rPr lang="pl-PL" sz="2100" dirty="0"/>
                        <a:t>G1 diet</a:t>
                      </a:r>
                    </a:p>
                  </a:txBody>
                  <a:tcPr marL="68580" marR="68580" marT="34290" marB="34290" anchor="ctr"/>
                </a:tc>
                <a:tc>
                  <a:txBody>
                    <a:bodyPr/>
                    <a:lstStyle/>
                    <a:p>
                      <a:pPr algn="ctr"/>
                      <a:r>
                        <a:rPr lang="pl-PL" sz="2100" dirty="0"/>
                        <a:t>5.70/0.72</a:t>
                      </a:r>
                      <a:br>
                        <a:rPr lang="pl-PL" sz="2100" dirty="0"/>
                      </a:br>
                      <a:r>
                        <a:rPr lang="pl-PL" sz="2100" dirty="0"/>
                        <a:t>(40)</a:t>
                      </a: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100" dirty="0"/>
                        <a:t>5.42/1.68</a:t>
                      </a:r>
                      <a:br>
                        <a:rPr lang="pl-PL" sz="2100" dirty="0"/>
                      </a:br>
                      <a:r>
                        <a:rPr lang="pl-PL" sz="2100" dirty="0"/>
                        <a:t>(36)</a:t>
                      </a:r>
                    </a:p>
                  </a:txBody>
                  <a:tcPr marL="68580" marR="68580" marT="34290" marB="34290" anchor="ctr"/>
                </a:tc>
                <a:tc>
                  <a:txBody>
                    <a:bodyPr/>
                    <a:lstStyle/>
                    <a:p>
                      <a:pPr algn="ctr"/>
                      <a:r>
                        <a:rPr lang="pl-PL" sz="2100" dirty="0"/>
                        <a:t>5.87/0.46</a:t>
                      </a:r>
                      <a:br>
                        <a:rPr lang="pl-PL" sz="2100" dirty="0"/>
                      </a:br>
                      <a:r>
                        <a:rPr lang="pl-PL" sz="2100" dirty="0"/>
                        <a:t>(23)</a:t>
                      </a:r>
                    </a:p>
                  </a:txBody>
                  <a:tcPr marL="68580" marR="68580" marT="34290" marB="34290" anchor="ctr"/>
                </a:tc>
                <a:tc>
                  <a:txBody>
                    <a:bodyPr/>
                    <a:lstStyle/>
                    <a:p>
                      <a:pPr algn="ctr"/>
                      <a:r>
                        <a:rPr lang="pl-PL" sz="2100" b="0" dirty="0"/>
                        <a:t>0.524</a:t>
                      </a:r>
                    </a:p>
                  </a:txBody>
                  <a:tcPr marL="68580" marR="68580" marT="34290" marB="34290" anchor="ctr"/>
                </a:tc>
                <a:extLst>
                  <a:ext uri="{0D108BD9-81ED-4DB2-BD59-A6C34878D82A}">
                    <a16:rowId xmlns:a16="http://schemas.microsoft.com/office/drawing/2014/main" val="10002"/>
                  </a:ext>
                </a:extLst>
              </a:tr>
              <a:tr h="585488">
                <a:tc>
                  <a:txBody>
                    <a:bodyPr/>
                    <a:lstStyle/>
                    <a:p>
                      <a:pPr algn="ctr"/>
                      <a:r>
                        <a:rPr lang="pl-PL" sz="2100" dirty="0"/>
                        <a:t>G2 </a:t>
                      </a:r>
                      <a:r>
                        <a:rPr lang="pl-PL" sz="2100" dirty="0" err="1"/>
                        <a:t>physical</a:t>
                      </a:r>
                      <a:r>
                        <a:rPr lang="pl-PL" sz="2100" dirty="0"/>
                        <a:t> </a:t>
                      </a:r>
                      <a:r>
                        <a:rPr lang="pl-PL" sz="2100" dirty="0" err="1"/>
                        <a:t>activity</a:t>
                      </a:r>
                      <a:endParaRPr lang="pl-PL" sz="2100" dirty="0"/>
                    </a:p>
                  </a:txBody>
                  <a:tcPr marL="68580" marR="68580" marT="34290" marB="34290" anchor="ctr"/>
                </a:tc>
                <a:tc>
                  <a:txBody>
                    <a:bodyPr/>
                    <a:lstStyle/>
                    <a:p>
                      <a:pPr algn="ctr"/>
                      <a:r>
                        <a:rPr lang="pl-PL" sz="2100" dirty="0"/>
                        <a:t>5.74/0.86</a:t>
                      </a:r>
                      <a:br>
                        <a:rPr lang="pl-PL" sz="2100" dirty="0"/>
                      </a:br>
                      <a:r>
                        <a:rPr lang="pl-PL" sz="2100" dirty="0"/>
                        <a:t>(42)</a:t>
                      </a:r>
                    </a:p>
                  </a:txBody>
                  <a:tcPr marL="68580" marR="68580" marT="34290" marB="34290" anchor="ctr"/>
                </a:tc>
                <a:tc>
                  <a:txBody>
                    <a:bodyPr/>
                    <a:lstStyle/>
                    <a:p>
                      <a:pPr algn="ctr"/>
                      <a:r>
                        <a:rPr lang="pl-PL" sz="2100" dirty="0"/>
                        <a:t>5.60/1.42</a:t>
                      </a:r>
                      <a:br>
                        <a:rPr lang="pl-PL" sz="2100" dirty="0"/>
                      </a:br>
                      <a:r>
                        <a:rPr lang="pl-PL" sz="2100" dirty="0"/>
                        <a:t>(35)</a:t>
                      </a:r>
                    </a:p>
                  </a:txBody>
                  <a:tcPr marL="68580" marR="68580" marT="34290" marB="34290" anchor="ctr"/>
                </a:tc>
                <a:tc>
                  <a:txBody>
                    <a:bodyPr/>
                    <a:lstStyle/>
                    <a:p>
                      <a:pPr algn="ctr"/>
                      <a:r>
                        <a:rPr lang="pl-PL" sz="2100" dirty="0"/>
                        <a:t>5.54/1.63</a:t>
                      </a:r>
                      <a:br>
                        <a:rPr lang="pl-PL" sz="2100" dirty="0"/>
                      </a:br>
                      <a:r>
                        <a:rPr lang="pl-PL" sz="2100" dirty="0"/>
                        <a:t>(26)</a:t>
                      </a:r>
                    </a:p>
                  </a:txBody>
                  <a:tcPr marL="68580" marR="68580" marT="34290" marB="34290" anchor="ctr"/>
                </a:tc>
                <a:tc>
                  <a:txBody>
                    <a:bodyPr/>
                    <a:lstStyle/>
                    <a:p>
                      <a:pPr algn="ctr"/>
                      <a:r>
                        <a:rPr lang="pl-PL" sz="2100" b="0" dirty="0"/>
                        <a:t>0.790</a:t>
                      </a:r>
                    </a:p>
                  </a:txBody>
                  <a:tcPr marL="68580" marR="68580" marT="34290" marB="34290" anchor="ctr"/>
                </a:tc>
                <a:extLst>
                  <a:ext uri="{0D108BD9-81ED-4DB2-BD59-A6C34878D82A}">
                    <a16:rowId xmlns:a16="http://schemas.microsoft.com/office/drawing/2014/main" val="10003"/>
                  </a:ext>
                </a:extLst>
              </a:tr>
              <a:tr h="5854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100" dirty="0"/>
                        <a:t>G3 (G1+G2)</a:t>
                      </a:r>
                    </a:p>
                  </a:txBody>
                  <a:tcPr marL="68580" marR="68580" marT="34290" marB="34290" anchor="ctr"/>
                </a:tc>
                <a:tc>
                  <a:txBody>
                    <a:bodyPr/>
                    <a:lstStyle/>
                    <a:p>
                      <a:pPr algn="ctr"/>
                      <a:r>
                        <a:rPr lang="pl-PL" sz="2100" dirty="0"/>
                        <a:t>5.76/1.00</a:t>
                      </a:r>
                      <a:br>
                        <a:rPr lang="pl-PL" sz="2100" dirty="0"/>
                      </a:br>
                      <a:r>
                        <a:rPr lang="pl-PL" sz="2100" dirty="0"/>
                        <a:t>(45)</a:t>
                      </a:r>
                    </a:p>
                  </a:txBody>
                  <a:tcPr marL="68580" marR="68580" marT="34290" marB="34290" anchor="ctr"/>
                </a:tc>
                <a:tc>
                  <a:txBody>
                    <a:bodyPr/>
                    <a:lstStyle/>
                    <a:p>
                      <a:pPr algn="ctr"/>
                      <a:r>
                        <a:rPr lang="pl-PL" sz="2100" dirty="0"/>
                        <a:t>5.33/1.74</a:t>
                      </a:r>
                      <a:br>
                        <a:rPr lang="pl-PL" sz="2100" dirty="0"/>
                      </a:br>
                      <a:r>
                        <a:rPr lang="pl-PL" sz="2100" dirty="0"/>
                        <a:t>(33)</a:t>
                      </a:r>
                    </a:p>
                  </a:txBody>
                  <a:tcPr marL="68580" marR="68580" marT="34290" marB="34290" anchor="ctr"/>
                </a:tc>
                <a:tc>
                  <a:txBody>
                    <a:bodyPr/>
                    <a:lstStyle/>
                    <a:p>
                      <a:pPr algn="ctr"/>
                      <a:r>
                        <a:rPr lang="pl-PL" sz="2100" dirty="0"/>
                        <a:t>5.69/1.12</a:t>
                      </a:r>
                      <a:br>
                        <a:rPr lang="pl-PL" sz="2100" dirty="0"/>
                      </a:br>
                      <a:r>
                        <a:rPr lang="pl-PL" sz="2100" dirty="0"/>
                        <a:t>(32)</a:t>
                      </a:r>
                    </a:p>
                  </a:txBody>
                  <a:tcPr marL="68580" marR="68580" marT="34290" marB="34290" anchor="ctr"/>
                </a:tc>
                <a:tc>
                  <a:txBody>
                    <a:bodyPr/>
                    <a:lstStyle/>
                    <a:p>
                      <a:pPr algn="ctr"/>
                      <a:r>
                        <a:rPr lang="pl-PL" sz="2100" b="0" dirty="0"/>
                        <a:t>0.287</a:t>
                      </a:r>
                    </a:p>
                  </a:txBody>
                  <a:tcPr marL="68580" marR="68580" marT="34290" marB="34290" anchor="ctr"/>
                </a:tc>
                <a:extLst>
                  <a:ext uri="{0D108BD9-81ED-4DB2-BD59-A6C34878D82A}">
                    <a16:rowId xmlns:a16="http://schemas.microsoft.com/office/drawing/2014/main" val="10004"/>
                  </a:ext>
                </a:extLst>
              </a:tr>
              <a:tr h="593090">
                <a:tc>
                  <a:txBody>
                    <a:bodyPr/>
                    <a:lstStyle/>
                    <a:p>
                      <a:pPr algn="ctr"/>
                      <a:r>
                        <a:rPr lang="pl-PL" sz="2100" dirty="0"/>
                        <a:t>G4</a:t>
                      </a:r>
                    </a:p>
                  </a:txBody>
                  <a:tcPr marL="68580" marR="68580" marT="34290" marB="34290" anchor="ctr"/>
                </a:tc>
                <a:tc>
                  <a:txBody>
                    <a:bodyPr/>
                    <a:lstStyle/>
                    <a:p>
                      <a:pPr algn="ctr"/>
                      <a:r>
                        <a:rPr lang="pl-PL" b="1" dirty="0"/>
                        <a:t>-</a:t>
                      </a:r>
                    </a:p>
                  </a:txBody>
                  <a:tcPr marL="68580" marR="68580" marT="34290" marB="34290" anchor="ctr"/>
                </a:tc>
                <a:tc>
                  <a:txBody>
                    <a:bodyPr/>
                    <a:lstStyle/>
                    <a:p>
                      <a:pPr algn="ctr"/>
                      <a:r>
                        <a:rPr lang="pl-PL" b="1" dirty="0"/>
                        <a:t>-</a:t>
                      </a:r>
                    </a:p>
                  </a:txBody>
                  <a:tcPr marL="68580" marR="68580" marT="34290" marB="34290" anchor="ctr"/>
                </a:tc>
                <a:tc>
                  <a:txBody>
                    <a:bodyPr/>
                    <a:lstStyle/>
                    <a:p>
                      <a:pPr algn="ctr"/>
                      <a:r>
                        <a:rPr lang="pl-PL" b="1" dirty="0"/>
                        <a:t>-</a:t>
                      </a:r>
                    </a:p>
                  </a:txBody>
                  <a:tcPr marL="68580" marR="68580" marT="34290" marB="34290" anchor="ctr"/>
                </a:tc>
                <a:tc>
                  <a:txBody>
                    <a:bodyPr/>
                    <a:lstStyle/>
                    <a:p>
                      <a:pPr algn="ctr"/>
                      <a:r>
                        <a:rPr lang="pl-PL" sz="2100" b="0" dirty="0"/>
                        <a:t>-</a:t>
                      </a:r>
                    </a:p>
                  </a:txBody>
                  <a:tcPr marL="68580" marR="68580" marT="34290" marB="34290" anchor="ctr"/>
                </a:tc>
                <a:extLst>
                  <a:ext uri="{0D108BD9-81ED-4DB2-BD59-A6C34878D82A}">
                    <a16:rowId xmlns:a16="http://schemas.microsoft.com/office/drawing/2014/main" val="10005"/>
                  </a:ext>
                </a:extLst>
              </a:tr>
              <a:tr h="771919">
                <a:tc>
                  <a:txBody>
                    <a:bodyPr/>
                    <a:lstStyle/>
                    <a:p>
                      <a:pPr algn="ctr"/>
                      <a:r>
                        <a:rPr lang="pl-PL" sz="2100" dirty="0"/>
                        <a:t>G5 </a:t>
                      </a:r>
                      <a:r>
                        <a:rPr lang="pl-PL" sz="2100" dirty="0" err="1"/>
                        <a:t>control</a:t>
                      </a:r>
                      <a:endParaRPr lang="pl-PL" sz="2100" dirty="0"/>
                    </a:p>
                  </a:txBody>
                  <a:tcPr marL="68580" marR="68580" marT="34290" marB="34290" anchor="ctr"/>
                </a:tc>
                <a:tc>
                  <a:txBody>
                    <a:bodyPr/>
                    <a:lstStyle/>
                    <a:p>
                      <a:pPr algn="ctr"/>
                      <a:r>
                        <a:rPr lang="pl-PL" sz="2100" dirty="0"/>
                        <a:t>4.74/1.74</a:t>
                      </a:r>
                      <a:br>
                        <a:rPr lang="pl-PL" sz="2100" dirty="0"/>
                      </a:br>
                      <a:r>
                        <a:rPr lang="pl-PL" sz="2100" dirty="0"/>
                        <a:t>(61)</a:t>
                      </a:r>
                    </a:p>
                  </a:txBody>
                  <a:tcPr marL="68580" marR="68580" marT="34290" marB="34290" anchor="ctr"/>
                </a:tc>
                <a:tc>
                  <a:txBody>
                    <a:bodyPr/>
                    <a:lstStyle/>
                    <a:p>
                      <a:pPr algn="ctr"/>
                      <a:r>
                        <a:rPr lang="pl-PL" sz="2100" dirty="0"/>
                        <a:t>4.45/2.00</a:t>
                      </a:r>
                      <a:br>
                        <a:rPr lang="pl-PL" sz="2100" dirty="0"/>
                      </a:br>
                      <a:r>
                        <a:rPr lang="pl-PL" sz="2100" dirty="0"/>
                        <a:t>(62)</a:t>
                      </a:r>
                    </a:p>
                  </a:txBody>
                  <a:tcPr marL="68580" marR="68580" marT="34290" marB="34290" anchor="ctr"/>
                </a:tc>
                <a:tc>
                  <a:txBody>
                    <a:bodyPr/>
                    <a:lstStyle/>
                    <a:p>
                      <a:pPr algn="ctr"/>
                      <a:r>
                        <a:rPr lang="pl-PL" sz="2100" dirty="0"/>
                        <a:t>4.45/2.16</a:t>
                      </a:r>
                      <a:br>
                        <a:rPr lang="pl-PL" sz="2100" dirty="0"/>
                      </a:br>
                      <a:r>
                        <a:rPr lang="pl-PL" sz="2100" dirty="0"/>
                        <a:t>(4)</a:t>
                      </a:r>
                    </a:p>
                  </a:txBody>
                  <a:tcPr marL="68580" marR="68580" marT="34290" marB="34290" anchor="ctr"/>
                </a:tc>
                <a:tc>
                  <a:txBody>
                    <a:bodyPr/>
                    <a:lstStyle/>
                    <a:p>
                      <a:pPr algn="ctr"/>
                      <a:r>
                        <a:rPr lang="pl-PL" sz="2100" b="0" dirty="0"/>
                        <a:t>0.893</a:t>
                      </a:r>
                    </a:p>
                  </a:txBody>
                  <a:tcPr marL="68580" marR="68580" marT="34290" marB="34290" anchor="ctr"/>
                </a:tc>
                <a:extLst>
                  <a:ext uri="{0D108BD9-81ED-4DB2-BD59-A6C34878D82A}">
                    <a16:rowId xmlns:a16="http://schemas.microsoft.com/office/drawing/2014/main" val="10006"/>
                  </a:ext>
                </a:extLst>
              </a:tr>
            </a:tbl>
          </a:graphicData>
        </a:graphic>
      </p:graphicFrame>
      <p:pic>
        <p:nvPicPr>
          <p:cNvPr id="5" name="Image 6">
            <a:extLst>
              <a:ext uri="{FF2B5EF4-FFF2-40B4-BE49-F238E27FC236}">
                <a16:creationId xmlns:a16="http://schemas.microsoft.com/office/drawing/2014/main" id="{A0FF579C-0D12-A84D-AF3A-E8269A36FB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12804318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49152" y="370115"/>
            <a:ext cx="7886700" cy="994172"/>
          </a:xfrm>
        </p:spPr>
        <p:txBody>
          <a:bodyPr/>
          <a:lstStyle/>
          <a:p>
            <a:pPr algn="ctr"/>
            <a:r>
              <a:rPr lang="pl-PL" dirty="0"/>
              <a:t>IADL </a:t>
            </a:r>
            <a:r>
              <a:rPr lang="pl-PL" sz="2800" dirty="0"/>
              <a:t>- </a:t>
            </a:r>
            <a:r>
              <a:rPr lang="pl-PL" sz="2800" dirty="0" err="1"/>
              <a:t>Instrumental</a:t>
            </a:r>
            <a:r>
              <a:rPr lang="pl-PL" sz="2800" dirty="0"/>
              <a:t> </a:t>
            </a:r>
            <a:r>
              <a:rPr lang="pl-PL" sz="2800" dirty="0" err="1"/>
              <a:t>Activities</a:t>
            </a:r>
            <a:r>
              <a:rPr lang="pl-PL" sz="2800" dirty="0"/>
              <a:t> of </a:t>
            </a:r>
            <a:r>
              <a:rPr lang="pl-PL" sz="2800" dirty="0" err="1"/>
              <a:t>Daily</a:t>
            </a:r>
            <a:r>
              <a:rPr lang="pl-PL" sz="2800" dirty="0"/>
              <a:t> </a:t>
            </a:r>
            <a:r>
              <a:rPr lang="pl-PL" sz="2800" dirty="0" err="1"/>
              <a:t>Living</a:t>
            </a:r>
            <a:r>
              <a:rPr lang="pl-PL" sz="2800" dirty="0"/>
              <a:t> </a:t>
            </a:r>
          </a:p>
        </p:txBody>
      </p:sp>
      <p:graphicFrame>
        <p:nvGraphicFramePr>
          <p:cNvPr id="4" name="Tabela 3"/>
          <p:cNvGraphicFramePr>
            <a:graphicFrameLocks noGrp="1"/>
          </p:cNvGraphicFramePr>
          <p:nvPr>
            <p:extLst/>
          </p:nvPr>
        </p:nvGraphicFramePr>
        <p:xfrm>
          <a:off x="2152652" y="1514718"/>
          <a:ext cx="7983201" cy="4268229"/>
        </p:xfrm>
        <a:graphic>
          <a:graphicData uri="http://schemas.openxmlformats.org/drawingml/2006/table">
            <a:tbl>
              <a:tblPr firstRow="1" bandRow="1">
                <a:tableStyleId>{5C22544A-7EE6-4342-B048-85BDC9FD1C3A}</a:tableStyleId>
              </a:tblPr>
              <a:tblGrid>
                <a:gridCol w="2720340">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1506324">
                  <a:extLst>
                    <a:ext uri="{9D8B030D-6E8A-4147-A177-3AD203B41FA5}">
                      <a16:colId xmlns:a16="http://schemas.microsoft.com/office/drawing/2014/main" val="20002"/>
                    </a:ext>
                  </a:extLst>
                </a:gridCol>
                <a:gridCol w="1419225">
                  <a:extLst>
                    <a:ext uri="{9D8B030D-6E8A-4147-A177-3AD203B41FA5}">
                      <a16:colId xmlns:a16="http://schemas.microsoft.com/office/drawing/2014/main" val="20003"/>
                    </a:ext>
                  </a:extLst>
                </a:gridCol>
                <a:gridCol w="874272">
                  <a:extLst>
                    <a:ext uri="{9D8B030D-6E8A-4147-A177-3AD203B41FA5}">
                      <a16:colId xmlns:a16="http://schemas.microsoft.com/office/drawing/2014/main" val="20004"/>
                    </a:ext>
                  </a:extLst>
                </a:gridCol>
              </a:tblGrid>
              <a:tr h="388620">
                <a:tc rowSpan="2">
                  <a:txBody>
                    <a:bodyPr/>
                    <a:lstStyle/>
                    <a:p>
                      <a:pPr algn="ctr"/>
                      <a:r>
                        <a:rPr lang="pl-PL" sz="2100" dirty="0" err="1"/>
                        <a:t>Group</a:t>
                      </a:r>
                      <a:r>
                        <a:rPr lang="pl-PL" sz="2100" dirty="0"/>
                        <a:t> </a:t>
                      </a:r>
                    </a:p>
                  </a:txBody>
                  <a:tcPr marL="68580" marR="68580" marT="34290" marB="34290" anchor="ctr"/>
                </a:tc>
                <a:tc>
                  <a:txBody>
                    <a:bodyPr/>
                    <a:lstStyle/>
                    <a:p>
                      <a:pPr algn="ctr"/>
                      <a:r>
                        <a:rPr lang="pl-PL" sz="2100" dirty="0"/>
                        <a:t>T0</a:t>
                      </a:r>
                    </a:p>
                  </a:txBody>
                  <a:tcPr marL="68580" marR="68580" marT="34290" marB="34290"/>
                </a:tc>
                <a:tc>
                  <a:txBody>
                    <a:bodyPr/>
                    <a:lstStyle/>
                    <a:p>
                      <a:pPr algn="ctr"/>
                      <a:r>
                        <a:rPr lang="pl-PL" sz="2100" dirty="0"/>
                        <a:t>T1</a:t>
                      </a:r>
                    </a:p>
                  </a:txBody>
                  <a:tcPr marL="68580" marR="68580" marT="34290" marB="34290"/>
                </a:tc>
                <a:tc>
                  <a:txBody>
                    <a:bodyPr/>
                    <a:lstStyle/>
                    <a:p>
                      <a:pPr algn="ctr"/>
                      <a:r>
                        <a:rPr lang="pl-PL" sz="2100" dirty="0"/>
                        <a:t>T2</a:t>
                      </a:r>
                    </a:p>
                  </a:txBody>
                  <a:tcPr marL="68580" marR="68580" marT="34290" marB="34290"/>
                </a:tc>
                <a:tc rowSpan="2">
                  <a:txBody>
                    <a:bodyPr/>
                    <a:lstStyle/>
                    <a:p>
                      <a:pPr algn="ctr"/>
                      <a:r>
                        <a:rPr lang="pl-PL" sz="2100" dirty="0"/>
                        <a:t>p</a:t>
                      </a:r>
                    </a:p>
                  </a:txBody>
                  <a:tcPr marL="68580" marR="68580" marT="34290" marB="34290" anchor="ctr"/>
                </a:tc>
                <a:extLst>
                  <a:ext uri="{0D108BD9-81ED-4DB2-BD59-A6C34878D82A}">
                    <a16:rowId xmlns:a16="http://schemas.microsoft.com/office/drawing/2014/main" val="10000"/>
                  </a:ext>
                </a:extLst>
              </a:tr>
              <a:tr h="388620">
                <a:tc vMerge="1">
                  <a:txBody>
                    <a:bodyPr/>
                    <a:lstStyle/>
                    <a:p>
                      <a:endParaRPr lang="pl-PL"/>
                    </a:p>
                  </a:txBody>
                  <a:tcPr marL="68580" marR="68580" marT="34290" marB="34290"/>
                </a:tc>
                <a:tc gridSpan="3">
                  <a:txBody>
                    <a:bodyPr/>
                    <a:lstStyle/>
                    <a:p>
                      <a:pPr algn="ctr"/>
                      <a:r>
                        <a:rPr lang="pl-PL" sz="2100" dirty="0" err="1"/>
                        <a:t>Mean</a:t>
                      </a:r>
                      <a:r>
                        <a:rPr lang="pl-PL" sz="2100" dirty="0"/>
                        <a:t>/SD (N)</a:t>
                      </a:r>
                    </a:p>
                  </a:txBody>
                  <a:tcPr marL="68580" marR="68580" marT="34290" marB="34290"/>
                </a:tc>
                <a:tc hMerge="1">
                  <a:txBody>
                    <a:bodyPr/>
                    <a:lstStyle/>
                    <a:p>
                      <a:endParaRPr lang="pl-PL"/>
                    </a:p>
                  </a:txBody>
                  <a:tcPr marL="68580" marR="68580" marT="34290" marB="34290"/>
                </a:tc>
                <a:tc hMerge="1">
                  <a:txBody>
                    <a:bodyPr/>
                    <a:lstStyle/>
                    <a:p>
                      <a:endParaRPr lang="pl-PL"/>
                    </a:p>
                  </a:txBody>
                  <a:tcPr marL="68580" marR="68580" marT="34290" marB="34290"/>
                </a:tc>
                <a:tc vMerge="1">
                  <a:txBody>
                    <a:bodyPr/>
                    <a:lstStyle/>
                    <a:p>
                      <a:endParaRPr lang="pl-PL"/>
                    </a:p>
                  </a:txBody>
                  <a:tcPr marL="68580" marR="68580" marT="34290" marB="34290"/>
                </a:tc>
                <a:extLst>
                  <a:ext uri="{0D108BD9-81ED-4DB2-BD59-A6C34878D82A}">
                    <a16:rowId xmlns:a16="http://schemas.microsoft.com/office/drawing/2014/main" val="10001"/>
                  </a:ext>
                </a:extLst>
              </a:tr>
              <a:tr h="545483">
                <a:tc>
                  <a:txBody>
                    <a:bodyPr/>
                    <a:lstStyle/>
                    <a:p>
                      <a:pPr algn="ctr"/>
                      <a:r>
                        <a:rPr lang="pl-PL" sz="2100" dirty="0"/>
                        <a:t>G1 diet</a:t>
                      </a:r>
                    </a:p>
                  </a:txBody>
                  <a:tcPr marL="68580" marR="68580" marT="34290" marB="34290" anchor="ctr"/>
                </a:tc>
                <a:tc>
                  <a:txBody>
                    <a:bodyPr/>
                    <a:lstStyle/>
                    <a:p>
                      <a:pPr algn="ctr"/>
                      <a:r>
                        <a:rPr lang="pl-PL" sz="2100" dirty="0"/>
                        <a:t>24.77/4.02</a:t>
                      </a:r>
                      <a:br>
                        <a:rPr lang="pl-PL" sz="2100" dirty="0"/>
                      </a:br>
                      <a:r>
                        <a:rPr lang="pl-PL" sz="2100" dirty="0"/>
                        <a:t>(39)</a:t>
                      </a: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100" dirty="0"/>
                        <a:t>25.29/3.10</a:t>
                      </a:r>
                      <a:br>
                        <a:rPr lang="pl-PL" sz="2100" dirty="0"/>
                      </a:br>
                      <a:r>
                        <a:rPr lang="pl-PL" sz="2100" dirty="0"/>
                        <a:t>(35)</a:t>
                      </a:r>
                    </a:p>
                  </a:txBody>
                  <a:tcPr marL="68580" marR="68580" marT="34290" marB="34290" anchor="ctr"/>
                </a:tc>
                <a:tc>
                  <a:txBody>
                    <a:bodyPr/>
                    <a:lstStyle/>
                    <a:p>
                      <a:pPr algn="ctr"/>
                      <a:r>
                        <a:rPr lang="pl-PL" sz="2100" dirty="0"/>
                        <a:t>25.48/2.02</a:t>
                      </a:r>
                      <a:br>
                        <a:rPr lang="pl-PL" sz="2100" dirty="0"/>
                      </a:br>
                      <a:r>
                        <a:rPr lang="pl-PL" sz="2100" dirty="0"/>
                        <a:t>(23)</a:t>
                      </a:r>
                    </a:p>
                  </a:txBody>
                  <a:tcPr marL="68580" marR="68580" marT="34290" marB="34290" anchor="ctr"/>
                </a:tc>
                <a:tc>
                  <a:txBody>
                    <a:bodyPr/>
                    <a:lstStyle/>
                    <a:p>
                      <a:pPr algn="ctr"/>
                      <a:r>
                        <a:rPr lang="pl-PL" sz="2100" b="0" dirty="0"/>
                        <a:t>0.798</a:t>
                      </a:r>
                    </a:p>
                  </a:txBody>
                  <a:tcPr marL="68580" marR="68580" marT="34290" marB="34290" anchor="ctr"/>
                </a:tc>
                <a:extLst>
                  <a:ext uri="{0D108BD9-81ED-4DB2-BD59-A6C34878D82A}">
                    <a16:rowId xmlns:a16="http://schemas.microsoft.com/office/drawing/2014/main" val="10002"/>
                  </a:ext>
                </a:extLst>
              </a:tr>
              <a:tr h="585488">
                <a:tc>
                  <a:txBody>
                    <a:bodyPr/>
                    <a:lstStyle/>
                    <a:p>
                      <a:pPr algn="ctr"/>
                      <a:r>
                        <a:rPr lang="pl-PL" sz="2100" dirty="0"/>
                        <a:t>G2 </a:t>
                      </a:r>
                      <a:r>
                        <a:rPr lang="pl-PL" sz="2100" dirty="0" err="1"/>
                        <a:t>physical</a:t>
                      </a:r>
                      <a:r>
                        <a:rPr lang="pl-PL" sz="2100" dirty="0"/>
                        <a:t> </a:t>
                      </a:r>
                      <a:r>
                        <a:rPr lang="pl-PL" sz="2100" dirty="0" err="1"/>
                        <a:t>activity</a:t>
                      </a:r>
                      <a:endParaRPr lang="pl-PL" sz="2100" dirty="0"/>
                    </a:p>
                  </a:txBody>
                  <a:tcPr marL="68580" marR="68580" marT="34290" marB="34290" anchor="ctr"/>
                </a:tc>
                <a:tc>
                  <a:txBody>
                    <a:bodyPr/>
                    <a:lstStyle/>
                    <a:p>
                      <a:pPr algn="ctr"/>
                      <a:r>
                        <a:rPr lang="pl-PL" sz="2100" dirty="0"/>
                        <a:t>25.27/2.03</a:t>
                      </a:r>
                      <a:br>
                        <a:rPr lang="pl-PL" sz="2100" dirty="0"/>
                      </a:br>
                      <a:r>
                        <a:rPr lang="pl-PL" sz="2100" dirty="0"/>
                        <a:t>(40)</a:t>
                      </a:r>
                    </a:p>
                  </a:txBody>
                  <a:tcPr marL="68580" marR="68580" marT="34290" marB="34290" anchor="ctr"/>
                </a:tc>
                <a:tc>
                  <a:txBody>
                    <a:bodyPr/>
                    <a:lstStyle/>
                    <a:p>
                      <a:pPr algn="ctr"/>
                      <a:r>
                        <a:rPr lang="pl-PL" sz="2100" dirty="0"/>
                        <a:t>25.38/3.18</a:t>
                      </a:r>
                      <a:br>
                        <a:rPr lang="pl-PL" sz="2100" dirty="0"/>
                      </a:br>
                      <a:r>
                        <a:rPr lang="pl-PL" sz="2100" dirty="0"/>
                        <a:t>(34)</a:t>
                      </a:r>
                    </a:p>
                  </a:txBody>
                  <a:tcPr marL="68580" marR="68580" marT="34290" marB="34290" anchor="ctr"/>
                </a:tc>
                <a:tc>
                  <a:txBody>
                    <a:bodyPr/>
                    <a:lstStyle/>
                    <a:p>
                      <a:pPr algn="ctr"/>
                      <a:r>
                        <a:rPr lang="pl-PL" sz="2100" dirty="0"/>
                        <a:t>25.96/1.07</a:t>
                      </a:r>
                      <a:br>
                        <a:rPr lang="pl-PL" sz="2100" dirty="0"/>
                      </a:br>
                      <a:r>
                        <a:rPr lang="pl-PL" sz="2100" dirty="0"/>
                        <a:t>(23)</a:t>
                      </a:r>
                    </a:p>
                  </a:txBody>
                  <a:tcPr marL="68580" marR="68580" marT="34290" marB="34290" anchor="ctr"/>
                </a:tc>
                <a:tc>
                  <a:txBody>
                    <a:bodyPr/>
                    <a:lstStyle/>
                    <a:p>
                      <a:pPr algn="ctr"/>
                      <a:r>
                        <a:rPr lang="pl-PL" sz="2100" b="0" dirty="0"/>
                        <a:t>0.497</a:t>
                      </a:r>
                    </a:p>
                  </a:txBody>
                  <a:tcPr marL="68580" marR="68580" marT="34290" marB="34290" anchor="ctr"/>
                </a:tc>
                <a:extLst>
                  <a:ext uri="{0D108BD9-81ED-4DB2-BD59-A6C34878D82A}">
                    <a16:rowId xmlns:a16="http://schemas.microsoft.com/office/drawing/2014/main" val="10003"/>
                  </a:ext>
                </a:extLst>
              </a:tr>
              <a:tr h="5854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100" dirty="0"/>
                        <a:t>G3 (G1+G2)</a:t>
                      </a:r>
                    </a:p>
                  </a:txBody>
                  <a:tcPr marL="68580" marR="68580" marT="34290" marB="34290" anchor="ctr"/>
                </a:tc>
                <a:tc>
                  <a:txBody>
                    <a:bodyPr/>
                    <a:lstStyle/>
                    <a:p>
                      <a:pPr algn="ctr"/>
                      <a:r>
                        <a:rPr lang="pl-PL" sz="2100" dirty="0"/>
                        <a:t>25.14/2.54</a:t>
                      </a:r>
                      <a:br>
                        <a:rPr lang="pl-PL" sz="2100" dirty="0"/>
                      </a:br>
                      <a:r>
                        <a:rPr lang="pl-PL" sz="2100" dirty="0"/>
                        <a:t>(43)</a:t>
                      </a:r>
                    </a:p>
                  </a:txBody>
                  <a:tcPr marL="68580" marR="68580" marT="34290" marB="34290" anchor="ctr"/>
                </a:tc>
                <a:tc>
                  <a:txBody>
                    <a:bodyPr/>
                    <a:lstStyle/>
                    <a:p>
                      <a:pPr algn="ctr"/>
                      <a:r>
                        <a:rPr lang="pl-PL" sz="2100" dirty="0"/>
                        <a:t>25.52/1.43</a:t>
                      </a:r>
                      <a:br>
                        <a:rPr lang="pl-PL" sz="2100" dirty="0"/>
                      </a:br>
                      <a:r>
                        <a:rPr lang="pl-PL" sz="2100" dirty="0"/>
                        <a:t>(29)</a:t>
                      </a:r>
                    </a:p>
                  </a:txBody>
                  <a:tcPr marL="68580" marR="68580" marT="34290" marB="34290" anchor="ctr"/>
                </a:tc>
                <a:tc>
                  <a:txBody>
                    <a:bodyPr/>
                    <a:lstStyle/>
                    <a:p>
                      <a:pPr algn="ctr"/>
                      <a:r>
                        <a:rPr lang="pl-PL" sz="2100" dirty="0"/>
                        <a:t>26.00/2.76</a:t>
                      </a:r>
                      <a:br>
                        <a:rPr lang="pl-PL" sz="2100" dirty="0"/>
                      </a:br>
                      <a:r>
                        <a:rPr lang="pl-PL" sz="2100" dirty="0"/>
                        <a:t>(31)</a:t>
                      </a:r>
                    </a:p>
                  </a:txBody>
                  <a:tcPr marL="68580" marR="68580" marT="34290" marB="34290" anchor="ctr"/>
                </a:tc>
                <a:tc>
                  <a:txBody>
                    <a:bodyPr/>
                    <a:lstStyle/>
                    <a:p>
                      <a:pPr algn="ctr"/>
                      <a:r>
                        <a:rPr lang="pl-PL" sz="2100" b="1" dirty="0"/>
                        <a:t>0.013</a:t>
                      </a:r>
                    </a:p>
                  </a:txBody>
                  <a:tcPr marL="68580" marR="68580" marT="34290" marB="34290" anchor="ctr"/>
                </a:tc>
                <a:extLst>
                  <a:ext uri="{0D108BD9-81ED-4DB2-BD59-A6C34878D82A}">
                    <a16:rowId xmlns:a16="http://schemas.microsoft.com/office/drawing/2014/main" val="10004"/>
                  </a:ext>
                </a:extLst>
              </a:tr>
              <a:tr h="593090">
                <a:tc>
                  <a:txBody>
                    <a:bodyPr/>
                    <a:lstStyle/>
                    <a:p>
                      <a:pPr algn="ctr"/>
                      <a:r>
                        <a:rPr lang="pl-PL" sz="2100" dirty="0"/>
                        <a:t>G4</a:t>
                      </a:r>
                    </a:p>
                  </a:txBody>
                  <a:tcPr marL="68580" marR="68580" marT="34290" marB="34290" anchor="ctr"/>
                </a:tc>
                <a:tc>
                  <a:txBody>
                    <a:bodyPr/>
                    <a:lstStyle/>
                    <a:p>
                      <a:pPr algn="ctr"/>
                      <a:r>
                        <a:rPr lang="pl-PL" b="1"/>
                        <a:t>-</a:t>
                      </a:r>
                      <a:endParaRPr lang="pl-PL" b="1" dirty="0"/>
                    </a:p>
                  </a:txBody>
                  <a:tcPr marL="68580" marR="68580" marT="34290" marB="34290" anchor="ctr"/>
                </a:tc>
                <a:tc>
                  <a:txBody>
                    <a:bodyPr/>
                    <a:lstStyle/>
                    <a:p>
                      <a:pPr algn="ctr"/>
                      <a:r>
                        <a:rPr lang="pl-PL" b="1"/>
                        <a:t>-</a:t>
                      </a:r>
                      <a:endParaRPr lang="pl-PL" b="1" dirty="0"/>
                    </a:p>
                  </a:txBody>
                  <a:tcPr marL="68580" marR="68580" marT="34290" marB="34290" anchor="ctr"/>
                </a:tc>
                <a:tc>
                  <a:txBody>
                    <a:bodyPr/>
                    <a:lstStyle/>
                    <a:p>
                      <a:pPr algn="ctr"/>
                      <a:r>
                        <a:rPr lang="pl-PL" b="1"/>
                        <a:t>-</a:t>
                      </a:r>
                      <a:endParaRPr lang="pl-PL" b="1" dirty="0"/>
                    </a:p>
                  </a:txBody>
                  <a:tcPr marL="68580" marR="68580" marT="34290" marB="34290" anchor="ctr"/>
                </a:tc>
                <a:tc>
                  <a:txBody>
                    <a:bodyPr/>
                    <a:lstStyle/>
                    <a:p>
                      <a:pPr algn="ctr"/>
                      <a:r>
                        <a:rPr lang="pl-PL" sz="2100" b="0"/>
                        <a:t>-</a:t>
                      </a:r>
                      <a:endParaRPr lang="pl-PL" sz="2100" b="0" dirty="0"/>
                    </a:p>
                  </a:txBody>
                  <a:tcPr marL="68580" marR="68580" marT="34290" marB="34290" anchor="ctr"/>
                </a:tc>
                <a:extLst>
                  <a:ext uri="{0D108BD9-81ED-4DB2-BD59-A6C34878D82A}">
                    <a16:rowId xmlns:a16="http://schemas.microsoft.com/office/drawing/2014/main" val="10005"/>
                  </a:ext>
                </a:extLst>
              </a:tr>
              <a:tr h="771919">
                <a:tc>
                  <a:txBody>
                    <a:bodyPr/>
                    <a:lstStyle/>
                    <a:p>
                      <a:pPr algn="ctr"/>
                      <a:r>
                        <a:rPr lang="pl-PL" sz="2100" dirty="0"/>
                        <a:t>G5 </a:t>
                      </a:r>
                      <a:r>
                        <a:rPr lang="pl-PL" sz="2100" dirty="0" err="1"/>
                        <a:t>control</a:t>
                      </a:r>
                      <a:endParaRPr lang="pl-PL" sz="2100" dirty="0"/>
                    </a:p>
                  </a:txBody>
                  <a:tcPr marL="68580" marR="68580" marT="34290" marB="34290" anchor="ctr"/>
                </a:tc>
                <a:tc>
                  <a:txBody>
                    <a:bodyPr/>
                    <a:lstStyle/>
                    <a:p>
                      <a:pPr algn="ctr"/>
                      <a:r>
                        <a:rPr lang="pl-PL" sz="2100" dirty="0"/>
                        <a:t>19.24/6.49</a:t>
                      </a:r>
                      <a:br>
                        <a:rPr lang="pl-PL" sz="2100" dirty="0"/>
                      </a:br>
                      <a:r>
                        <a:rPr lang="pl-PL" sz="2100" dirty="0"/>
                        <a:t>(59)</a:t>
                      </a:r>
                    </a:p>
                  </a:txBody>
                  <a:tcPr marL="68580" marR="68580" marT="34290" marB="34290" anchor="ctr"/>
                </a:tc>
                <a:tc>
                  <a:txBody>
                    <a:bodyPr/>
                    <a:lstStyle/>
                    <a:p>
                      <a:pPr algn="ctr"/>
                      <a:r>
                        <a:rPr lang="pl-PL" sz="2100" dirty="0"/>
                        <a:t>20.19/6.57</a:t>
                      </a:r>
                      <a:br>
                        <a:rPr lang="pl-PL" sz="2100" dirty="0"/>
                      </a:br>
                      <a:r>
                        <a:rPr lang="pl-PL" sz="2100" dirty="0"/>
                        <a:t>(57)</a:t>
                      </a:r>
                    </a:p>
                  </a:txBody>
                  <a:tcPr marL="68580" marR="68580" marT="34290" marB="34290" anchor="ctr"/>
                </a:tc>
                <a:tc>
                  <a:txBody>
                    <a:bodyPr/>
                    <a:lstStyle/>
                    <a:p>
                      <a:pPr algn="ctr"/>
                      <a:r>
                        <a:rPr lang="pl-PL" sz="2100" dirty="0"/>
                        <a:t>21.37/5.46</a:t>
                      </a:r>
                      <a:br>
                        <a:rPr lang="pl-PL" sz="2100" dirty="0"/>
                      </a:br>
                      <a:r>
                        <a:rPr lang="pl-PL" sz="2100" dirty="0"/>
                        <a:t>(35)</a:t>
                      </a:r>
                    </a:p>
                  </a:txBody>
                  <a:tcPr marL="68580" marR="68580" marT="34290" marB="34290" anchor="ctr"/>
                </a:tc>
                <a:tc>
                  <a:txBody>
                    <a:bodyPr/>
                    <a:lstStyle/>
                    <a:p>
                      <a:pPr algn="ctr"/>
                      <a:r>
                        <a:rPr lang="pl-PL" sz="2100" b="0" dirty="0"/>
                        <a:t>0.256</a:t>
                      </a:r>
                    </a:p>
                  </a:txBody>
                  <a:tcPr marL="68580" marR="68580" marT="34290" marB="34290" anchor="ctr"/>
                </a:tc>
                <a:extLst>
                  <a:ext uri="{0D108BD9-81ED-4DB2-BD59-A6C34878D82A}">
                    <a16:rowId xmlns:a16="http://schemas.microsoft.com/office/drawing/2014/main" val="10006"/>
                  </a:ext>
                </a:extLst>
              </a:tr>
            </a:tbl>
          </a:graphicData>
        </a:graphic>
      </p:graphicFrame>
      <p:pic>
        <p:nvPicPr>
          <p:cNvPr id="5" name="Image 6">
            <a:extLst>
              <a:ext uri="{FF2B5EF4-FFF2-40B4-BE49-F238E27FC236}">
                <a16:creationId xmlns:a16="http://schemas.microsoft.com/office/drawing/2014/main" id="{33A7D7C6-D897-F540-9315-43187F7B4EF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25421959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49152" y="370115"/>
            <a:ext cx="7886700" cy="994172"/>
          </a:xfrm>
        </p:spPr>
        <p:txBody>
          <a:bodyPr/>
          <a:lstStyle/>
          <a:p>
            <a:pPr algn="ctr"/>
            <a:r>
              <a:rPr lang="pl-PL" dirty="0"/>
              <a:t>Beck </a:t>
            </a:r>
            <a:r>
              <a:rPr lang="pl-PL" dirty="0" err="1"/>
              <a:t>Depression</a:t>
            </a:r>
            <a:r>
              <a:rPr lang="pl-PL" dirty="0"/>
              <a:t> Inventory</a:t>
            </a:r>
          </a:p>
        </p:txBody>
      </p:sp>
      <p:graphicFrame>
        <p:nvGraphicFramePr>
          <p:cNvPr id="4" name="Tabela 3"/>
          <p:cNvGraphicFramePr>
            <a:graphicFrameLocks noGrp="1"/>
          </p:cNvGraphicFramePr>
          <p:nvPr>
            <p:extLst/>
          </p:nvPr>
        </p:nvGraphicFramePr>
        <p:xfrm>
          <a:off x="2152652" y="1514717"/>
          <a:ext cx="7983201" cy="3974278"/>
        </p:xfrm>
        <a:graphic>
          <a:graphicData uri="http://schemas.openxmlformats.org/drawingml/2006/table">
            <a:tbl>
              <a:tblPr firstRow="1" bandRow="1">
                <a:tableStyleId>{5C22544A-7EE6-4342-B048-85BDC9FD1C3A}</a:tableStyleId>
              </a:tblPr>
              <a:tblGrid>
                <a:gridCol w="2720340">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1506324">
                  <a:extLst>
                    <a:ext uri="{9D8B030D-6E8A-4147-A177-3AD203B41FA5}">
                      <a16:colId xmlns:a16="http://schemas.microsoft.com/office/drawing/2014/main" val="20002"/>
                    </a:ext>
                  </a:extLst>
                </a:gridCol>
                <a:gridCol w="1419225">
                  <a:extLst>
                    <a:ext uri="{9D8B030D-6E8A-4147-A177-3AD203B41FA5}">
                      <a16:colId xmlns:a16="http://schemas.microsoft.com/office/drawing/2014/main" val="20003"/>
                    </a:ext>
                  </a:extLst>
                </a:gridCol>
                <a:gridCol w="874272">
                  <a:extLst>
                    <a:ext uri="{9D8B030D-6E8A-4147-A177-3AD203B41FA5}">
                      <a16:colId xmlns:a16="http://schemas.microsoft.com/office/drawing/2014/main" val="20004"/>
                    </a:ext>
                  </a:extLst>
                </a:gridCol>
              </a:tblGrid>
              <a:tr h="388620">
                <a:tc rowSpan="2">
                  <a:txBody>
                    <a:bodyPr/>
                    <a:lstStyle/>
                    <a:p>
                      <a:pPr algn="ctr"/>
                      <a:r>
                        <a:rPr lang="pl-PL" sz="2100" dirty="0" err="1"/>
                        <a:t>Group</a:t>
                      </a:r>
                      <a:r>
                        <a:rPr lang="pl-PL" sz="2100" dirty="0"/>
                        <a:t> </a:t>
                      </a:r>
                    </a:p>
                  </a:txBody>
                  <a:tcPr marL="68580" marR="68580" marT="34290" marB="34290" anchor="ctr"/>
                </a:tc>
                <a:tc>
                  <a:txBody>
                    <a:bodyPr/>
                    <a:lstStyle/>
                    <a:p>
                      <a:pPr algn="ctr"/>
                      <a:r>
                        <a:rPr lang="pl-PL" sz="2100" dirty="0"/>
                        <a:t>T0</a:t>
                      </a:r>
                    </a:p>
                  </a:txBody>
                  <a:tcPr marL="68580" marR="68580" marT="34290" marB="34290"/>
                </a:tc>
                <a:tc>
                  <a:txBody>
                    <a:bodyPr/>
                    <a:lstStyle/>
                    <a:p>
                      <a:pPr algn="ctr"/>
                      <a:r>
                        <a:rPr lang="pl-PL" sz="2100" dirty="0"/>
                        <a:t>T1</a:t>
                      </a:r>
                    </a:p>
                  </a:txBody>
                  <a:tcPr marL="68580" marR="68580" marT="34290" marB="34290"/>
                </a:tc>
                <a:tc>
                  <a:txBody>
                    <a:bodyPr/>
                    <a:lstStyle/>
                    <a:p>
                      <a:pPr algn="ctr"/>
                      <a:r>
                        <a:rPr lang="pl-PL" sz="2100" dirty="0"/>
                        <a:t>T2</a:t>
                      </a:r>
                    </a:p>
                  </a:txBody>
                  <a:tcPr marL="68580" marR="68580" marT="34290" marB="34290"/>
                </a:tc>
                <a:tc rowSpan="2">
                  <a:txBody>
                    <a:bodyPr/>
                    <a:lstStyle/>
                    <a:p>
                      <a:pPr algn="ctr"/>
                      <a:r>
                        <a:rPr lang="pl-PL" sz="2100" dirty="0"/>
                        <a:t>p</a:t>
                      </a:r>
                    </a:p>
                  </a:txBody>
                  <a:tcPr marL="68580" marR="68580" marT="34290" marB="34290" anchor="ctr"/>
                </a:tc>
                <a:extLst>
                  <a:ext uri="{0D108BD9-81ED-4DB2-BD59-A6C34878D82A}">
                    <a16:rowId xmlns:a16="http://schemas.microsoft.com/office/drawing/2014/main" val="10000"/>
                  </a:ext>
                </a:extLst>
              </a:tr>
              <a:tr h="388620">
                <a:tc vMerge="1">
                  <a:txBody>
                    <a:bodyPr/>
                    <a:lstStyle/>
                    <a:p>
                      <a:endParaRPr lang="pl-PL"/>
                    </a:p>
                  </a:txBody>
                  <a:tcPr marL="68580" marR="68580" marT="34290" marB="34290"/>
                </a:tc>
                <a:tc gridSpan="3">
                  <a:txBody>
                    <a:bodyPr/>
                    <a:lstStyle/>
                    <a:p>
                      <a:pPr algn="ctr"/>
                      <a:r>
                        <a:rPr lang="pl-PL" sz="2100" dirty="0" err="1"/>
                        <a:t>Mean</a:t>
                      </a:r>
                      <a:r>
                        <a:rPr lang="pl-PL" sz="2100" dirty="0"/>
                        <a:t>/SD (N)</a:t>
                      </a:r>
                    </a:p>
                  </a:txBody>
                  <a:tcPr marL="68580" marR="68580" marT="34290" marB="34290"/>
                </a:tc>
                <a:tc hMerge="1">
                  <a:txBody>
                    <a:bodyPr/>
                    <a:lstStyle/>
                    <a:p>
                      <a:endParaRPr lang="pl-PL"/>
                    </a:p>
                  </a:txBody>
                  <a:tcPr marL="68580" marR="68580" marT="34290" marB="34290"/>
                </a:tc>
                <a:tc hMerge="1">
                  <a:txBody>
                    <a:bodyPr/>
                    <a:lstStyle/>
                    <a:p>
                      <a:endParaRPr lang="pl-PL"/>
                    </a:p>
                  </a:txBody>
                  <a:tcPr marL="68580" marR="68580" marT="34290" marB="34290"/>
                </a:tc>
                <a:tc vMerge="1">
                  <a:txBody>
                    <a:bodyPr/>
                    <a:lstStyle/>
                    <a:p>
                      <a:endParaRPr lang="pl-PL"/>
                    </a:p>
                  </a:txBody>
                  <a:tcPr marL="68580" marR="68580" marT="34290" marB="34290"/>
                </a:tc>
                <a:extLst>
                  <a:ext uri="{0D108BD9-81ED-4DB2-BD59-A6C34878D82A}">
                    <a16:rowId xmlns:a16="http://schemas.microsoft.com/office/drawing/2014/main" val="10001"/>
                  </a:ext>
                </a:extLst>
              </a:tr>
              <a:tr h="545483">
                <a:tc>
                  <a:txBody>
                    <a:bodyPr/>
                    <a:lstStyle/>
                    <a:p>
                      <a:pPr algn="ctr"/>
                      <a:r>
                        <a:rPr lang="pl-PL" sz="2100" dirty="0"/>
                        <a:t>G1 diet</a:t>
                      </a:r>
                    </a:p>
                  </a:txBody>
                  <a:tcPr marL="68580" marR="68580" marT="34290" marB="34290" anchor="ctr"/>
                </a:tc>
                <a:tc>
                  <a:txBody>
                    <a:bodyPr/>
                    <a:lstStyle/>
                    <a:p>
                      <a:pPr algn="ctr"/>
                      <a:r>
                        <a:rPr lang="pl-PL" b="1" dirty="0"/>
                        <a:t>-</a:t>
                      </a:r>
                    </a:p>
                  </a:txBody>
                  <a:tcPr marL="68580" marR="68580" marT="34290" marB="34290" anchor="ctr"/>
                </a:tc>
                <a:tc>
                  <a:txBody>
                    <a:bodyPr/>
                    <a:lstStyle/>
                    <a:p>
                      <a:pPr algn="ctr"/>
                      <a:r>
                        <a:rPr lang="pl-PL" b="1" dirty="0"/>
                        <a:t>-</a:t>
                      </a:r>
                    </a:p>
                  </a:txBody>
                  <a:tcPr marL="68580" marR="68580" marT="34290" marB="34290" anchor="ctr"/>
                </a:tc>
                <a:tc>
                  <a:txBody>
                    <a:bodyPr/>
                    <a:lstStyle/>
                    <a:p>
                      <a:pPr algn="ctr"/>
                      <a:r>
                        <a:rPr lang="pl-PL" b="1" dirty="0"/>
                        <a:t>-</a:t>
                      </a:r>
                    </a:p>
                  </a:txBody>
                  <a:tcPr marL="68580" marR="68580" marT="34290" marB="34290" anchor="ctr"/>
                </a:tc>
                <a:tc>
                  <a:txBody>
                    <a:bodyPr/>
                    <a:lstStyle/>
                    <a:p>
                      <a:pPr algn="ctr"/>
                      <a:r>
                        <a:rPr lang="pl-PL" sz="2100" b="0" dirty="0"/>
                        <a:t>-</a:t>
                      </a:r>
                    </a:p>
                  </a:txBody>
                  <a:tcPr marL="68580" marR="68580" marT="34290" marB="34290" anchor="ctr"/>
                </a:tc>
                <a:extLst>
                  <a:ext uri="{0D108BD9-81ED-4DB2-BD59-A6C34878D82A}">
                    <a16:rowId xmlns:a16="http://schemas.microsoft.com/office/drawing/2014/main" val="10002"/>
                  </a:ext>
                </a:extLst>
              </a:tr>
              <a:tr h="585488">
                <a:tc>
                  <a:txBody>
                    <a:bodyPr/>
                    <a:lstStyle/>
                    <a:p>
                      <a:pPr algn="ctr"/>
                      <a:r>
                        <a:rPr lang="pl-PL" sz="2100" dirty="0"/>
                        <a:t>G2 </a:t>
                      </a:r>
                      <a:r>
                        <a:rPr lang="pl-PL" sz="2100" dirty="0" err="1"/>
                        <a:t>physical</a:t>
                      </a:r>
                      <a:r>
                        <a:rPr lang="pl-PL" sz="2100" dirty="0"/>
                        <a:t> </a:t>
                      </a:r>
                      <a:r>
                        <a:rPr lang="pl-PL" sz="2100" dirty="0" err="1"/>
                        <a:t>activity</a:t>
                      </a:r>
                      <a:endParaRPr lang="pl-PL" sz="2100" dirty="0"/>
                    </a:p>
                  </a:txBody>
                  <a:tcPr marL="68580" marR="68580" marT="34290" marB="34290" anchor="ctr"/>
                </a:tc>
                <a:tc>
                  <a:txBody>
                    <a:bodyPr/>
                    <a:lstStyle/>
                    <a:p>
                      <a:pPr algn="ctr"/>
                      <a:r>
                        <a:rPr lang="pl-PL" b="1" dirty="0"/>
                        <a:t>-</a:t>
                      </a:r>
                    </a:p>
                  </a:txBody>
                  <a:tcPr marL="68580" marR="68580" marT="34290" marB="34290" anchor="ctr"/>
                </a:tc>
                <a:tc>
                  <a:txBody>
                    <a:bodyPr/>
                    <a:lstStyle/>
                    <a:p>
                      <a:pPr algn="ctr"/>
                      <a:r>
                        <a:rPr lang="pl-PL" b="1" dirty="0"/>
                        <a:t>-</a:t>
                      </a:r>
                    </a:p>
                  </a:txBody>
                  <a:tcPr marL="68580" marR="68580" marT="34290" marB="34290" anchor="ctr"/>
                </a:tc>
                <a:tc>
                  <a:txBody>
                    <a:bodyPr/>
                    <a:lstStyle/>
                    <a:p>
                      <a:pPr algn="ctr"/>
                      <a:r>
                        <a:rPr lang="pl-PL" b="1" dirty="0"/>
                        <a:t>-</a:t>
                      </a:r>
                    </a:p>
                  </a:txBody>
                  <a:tcPr marL="68580" marR="68580" marT="34290" marB="34290" anchor="ctr"/>
                </a:tc>
                <a:tc>
                  <a:txBody>
                    <a:bodyPr/>
                    <a:lstStyle/>
                    <a:p>
                      <a:pPr algn="ctr"/>
                      <a:r>
                        <a:rPr lang="pl-PL" sz="2100" b="0" dirty="0"/>
                        <a:t>-</a:t>
                      </a:r>
                    </a:p>
                  </a:txBody>
                  <a:tcPr marL="68580" marR="68580" marT="34290" marB="34290" anchor="ctr"/>
                </a:tc>
                <a:extLst>
                  <a:ext uri="{0D108BD9-81ED-4DB2-BD59-A6C34878D82A}">
                    <a16:rowId xmlns:a16="http://schemas.microsoft.com/office/drawing/2014/main" val="10003"/>
                  </a:ext>
                </a:extLst>
              </a:tr>
              <a:tr h="5854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100" dirty="0"/>
                        <a:t>G3 (G1+G2)</a:t>
                      </a:r>
                    </a:p>
                  </a:txBody>
                  <a:tcPr marL="68580" marR="68580" marT="34290" marB="34290" anchor="ctr"/>
                </a:tc>
                <a:tc>
                  <a:txBody>
                    <a:bodyPr/>
                    <a:lstStyle/>
                    <a:p>
                      <a:pPr algn="ctr"/>
                      <a:r>
                        <a:rPr lang="pl-PL" b="1" dirty="0"/>
                        <a:t>-</a:t>
                      </a:r>
                    </a:p>
                  </a:txBody>
                  <a:tcPr marL="68580" marR="68580" marT="34290" marB="34290" anchor="ctr"/>
                </a:tc>
                <a:tc>
                  <a:txBody>
                    <a:bodyPr/>
                    <a:lstStyle/>
                    <a:p>
                      <a:pPr algn="ctr"/>
                      <a:r>
                        <a:rPr lang="pl-PL" b="1" dirty="0"/>
                        <a:t>-</a:t>
                      </a:r>
                    </a:p>
                  </a:txBody>
                  <a:tcPr marL="68580" marR="68580" marT="34290" marB="34290" anchor="ctr"/>
                </a:tc>
                <a:tc>
                  <a:txBody>
                    <a:bodyPr/>
                    <a:lstStyle/>
                    <a:p>
                      <a:pPr algn="ctr"/>
                      <a:r>
                        <a:rPr lang="pl-PL" b="1" dirty="0"/>
                        <a:t>-</a:t>
                      </a:r>
                    </a:p>
                  </a:txBody>
                  <a:tcPr marL="68580" marR="68580" marT="34290" marB="34290" anchor="ctr"/>
                </a:tc>
                <a:tc>
                  <a:txBody>
                    <a:bodyPr/>
                    <a:lstStyle/>
                    <a:p>
                      <a:pPr algn="ctr"/>
                      <a:r>
                        <a:rPr lang="pl-PL" sz="2100" b="0" dirty="0"/>
                        <a:t>-</a:t>
                      </a:r>
                    </a:p>
                  </a:txBody>
                  <a:tcPr marL="68580" marR="68580" marT="34290" marB="34290" anchor="ctr"/>
                </a:tc>
                <a:extLst>
                  <a:ext uri="{0D108BD9-81ED-4DB2-BD59-A6C34878D82A}">
                    <a16:rowId xmlns:a16="http://schemas.microsoft.com/office/drawing/2014/main" val="10004"/>
                  </a:ext>
                </a:extLst>
              </a:tr>
              <a:tr h="593090">
                <a:tc>
                  <a:txBody>
                    <a:bodyPr/>
                    <a:lstStyle/>
                    <a:p>
                      <a:pPr algn="ctr"/>
                      <a:r>
                        <a:rPr lang="pl-PL" sz="2100" dirty="0"/>
                        <a:t>G4</a:t>
                      </a:r>
                    </a:p>
                  </a:txBody>
                  <a:tcPr marL="68580" marR="68580" marT="34290" marB="34290" anchor="ctr"/>
                </a:tc>
                <a:tc>
                  <a:txBody>
                    <a:bodyPr/>
                    <a:lstStyle/>
                    <a:p>
                      <a:pPr algn="ctr"/>
                      <a:r>
                        <a:rPr lang="pl-PL" sz="2100" b="0" dirty="0"/>
                        <a:t>9.05/11.19</a:t>
                      </a:r>
                      <a:br>
                        <a:rPr lang="pl-PL" sz="2100" b="0" dirty="0"/>
                      </a:br>
                      <a:r>
                        <a:rPr lang="pl-PL" sz="2100" b="0" dirty="0"/>
                        <a:t>(19)</a:t>
                      </a:r>
                    </a:p>
                  </a:txBody>
                  <a:tcPr marL="68580" marR="68580" marT="34290" marB="34290" anchor="ctr"/>
                </a:tc>
                <a:tc>
                  <a:txBody>
                    <a:bodyPr/>
                    <a:lstStyle/>
                    <a:p>
                      <a:pPr algn="ctr"/>
                      <a:r>
                        <a:rPr lang="pl-PL" sz="2100" b="0" dirty="0"/>
                        <a:t>8.67/9.04</a:t>
                      </a:r>
                      <a:br>
                        <a:rPr lang="pl-PL" sz="2100" b="0" dirty="0"/>
                      </a:br>
                      <a:r>
                        <a:rPr lang="pl-PL" sz="2100" b="0" dirty="0"/>
                        <a:t>(15)</a:t>
                      </a:r>
                    </a:p>
                  </a:txBody>
                  <a:tcPr marL="68580" marR="68580" marT="34290" marB="34290" anchor="ctr"/>
                </a:tc>
                <a:tc>
                  <a:txBody>
                    <a:bodyPr/>
                    <a:lstStyle/>
                    <a:p>
                      <a:pPr algn="ctr"/>
                      <a:r>
                        <a:rPr lang="pl-PL" sz="2100" b="0" dirty="0"/>
                        <a:t>6.00/7.07</a:t>
                      </a:r>
                      <a:br>
                        <a:rPr lang="pl-PL" sz="2100" b="0" dirty="0"/>
                      </a:br>
                      <a:r>
                        <a:rPr lang="pl-PL" sz="2100" b="0" dirty="0"/>
                        <a:t>(2)</a:t>
                      </a:r>
                    </a:p>
                  </a:txBody>
                  <a:tcPr marL="68580" marR="68580" marT="34290" marB="34290" anchor="ctr"/>
                </a:tc>
                <a:tc>
                  <a:txBody>
                    <a:bodyPr/>
                    <a:lstStyle/>
                    <a:p>
                      <a:pPr algn="ctr"/>
                      <a:r>
                        <a:rPr lang="pl-PL" sz="2100" b="0" dirty="0"/>
                        <a:t>0.979</a:t>
                      </a:r>
                    </a:p>
                  </a:txBody>
                  <a:tcPr marL="68580" marR="68580" marT="34290" marB="34290" anchor="ctr"/>
                </a:tc>
                <a:extLst>
                  <a:ext uri="{0D108BD9-81ED-4DB2-BD59-A6C34878D82A}">
                    <a16:rowId xmlns:a16="http://schemas.microsoft.com/office/drawing/2014/main" val="10005"/>
                  </a:ext>
                </a:extLst>
              </a:tr>
              <a:tr h="771919">
                <a:tc>
                  <a:txBody>
                    <a:bodyPr/>
                    <a:lstStyle/>
                    <a:p>
                      <a:pPr algn="ctr"/>
                      <a:r>
                        <a:rPr lang="pl-PL" sz="2100" dirty="0"/>
                        <a:t>G5 </a:t>
                      </a:r>
                      <a:r>
                        <a:rPr lang="pl-PL" sz="2100" dirty="0" err="1"/>
                        <a:t>control</a:t>
                      </a:r>
                      <a:endParaRPr lang="pl-PL" sz="2100" dirty="0"/>
                    </a:p>
                  </a:txBody>
                  <a:tcPr marL="68580" marR="68580" marT="34290" marB="34290" anchor="ctr"/>
                </a:tc>
                <a:tc>
                  <a:txBody>
                    <a:bodyPr/>
                    <a:lstStyle/>
                    <a:p>
                      <a:pPr algn="ctr"/>
                      <a:r>
                        <a:rPr lang="pl-PL" b="1" dirty="0"/>
                        <a:t>-</a:t>
                      </a:r>
                    </a:p>
                  </a:txBody>
                  <a:tcPr marL="68580" marR="68580" marT="34290" marB="34290" anchor="ctr"/>
                </a:tc>
                <a:tc>
                  <a:txBody>
                    <a:bodyPr/>
                    <a:lstStyle/>
                    <a:p>
                      <a:pPr algn="ctr"/>
                      <a:r>
                        <a:rPr lang="pl-PL" b="1" dirty="0"/>
                        <a:t>-</a:t>
                      </a:r>
                    </a:p>
                  </a:txBody>
                  <a:tcPr marL="68580" marR="68580" marT="34290" marB="34290" anchor="ctr"/>
                </a:tc>
                <a:tc>
                  <a:txBody>
                    <a:bodyPr/>
                    <a:lstStyle/>
                    <a:p>
                      <a:pPr algn="ctr"/>
                      <a:r>
                        <a:rPr lang="pl-PL" b="1" dirty="0"/>
                        <a:t>-</a:t>
                      </a:r>
                    </a:p>
                  </a:txBody>
                  <a:tcPr marL="68580" marR="68580" marT="34290" marB="34290" anchor="ctr"/>
                </a:tc>
                <a:tc>
                  <a:txBody>
                    <a:bodyPr/>
                    <a:lstStyle/>
                    <a:p>
                      <a:pPr algn="ctr"/>
                      <a:r>
                        <a:rPr lang="pl-PL" sz="2100" b="0" dirty="0"/>
                        <a:t>-</a:t>
                      </a:r>
                    </a:p>
                  </a:txBody>
                  <a:tcPr marL="68580" marR="68580" marT="34290" marB="34290" anchor="ctr"/>
                </a:tc>
                <a:extLst>
                  <a:ext uri="{0D108BD9-81ED-4DB2-BD59-A6C34878D82A}">
                    <a16:rowId xmlns:a16="http://schemas.microsoft.com/office/drawing/2014/main" val="10006"/>
                  </a:ext>
                </a:extLst>
              </a:tr>
            </a:tbl>
          </a:graphicData>
        </a:graphic>
      </p:graphicFrame>
      <p:pic>
        <p:nvPicPr>
          <p:cNvPr id="5" name="Image 6">
            <a:extLst>
              <a:ext uri="{FF2B5EF4-FFF2-40B4-BE49-F238E27FC236}">
                <a16:creationId xmlns:a16="http://schemas.microsoft.com/office/drawing/2014/main" id="{1E043A28-43CB-4240-8F49-D61D02F23E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6217354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hlinkClick r:id="rId2" action="ppaction://hlinkfile"/>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20014" y="1329794"/>
            <a:ext cx="2798740" cy="3931200"/>
          </a:xfrm>
          <a:prstGeom prst="rect">
            <a:avLst/>
          </a:prstGeom>
        </p:spPr>
      </p:pic>
      <p:pic>
        <p:nvPicPr>
          <p:cNvPr id="6" name="Obraz 5">
            <a:hlinkClick r:id="rId4" action="ppaction://hlinkfile"/>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99" y="1329795"/>
            <a:ext cx="2792730" cy="4609465"/>
          </a:xfrm>
          <a:prstGeom prst="rect">
            <a:avLst/>
          </a:prstGeom>
        </p:spPr>
      </p:pic>
      <p:pic>
        <p:nvPicPr>
          <p:cNvPr id="7" name="Obraz 6">
            <a:hlinkClick r:id="rId6" action="ppaction://hlinkfile"/>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18755" y="2681750"/>
            <a:ext cx="2578735" cy="3902710"/>
          </a:xfrm>
          <a:prstGeom prst="rect">
            <a:avLst/>
          </a:prstGeom>
        </p:spPr>
      </p:pic>
      <p:sp>
        <p:nvSpPr>
          <p:cNvPr id="8" name="Tytuł 1">
            <a:extLst>
              <a:ext uri="{FF2B5EF4-FFF2-40B4-BE49-F238E27FC236}">
                <a16:creationId xmlns:a16="http://schemas.microsoft.com/office/drawing/2014/main" id="{1D5C256A-625D-5941-8515-CFD94231B729}"/>
              </a:ext>
            </a:extLst>
          </p:cNvPr>
          <p:cNvSpPr>
            <a:spLocks noGrp="1"/>
          </p:cNvSpPr>
          <p:nvPr>
            <p:ph type="title"/>
          </p:nvPr>
        </p:nvSpPr>
        <p:spPr>
          <a:xfrm>
            <a:off x="1981200" y="548679"/>
            <a:ext cx="8229600" cy="576064"/>
          </a:xfrm>
        </p:spPr>
        <p:txBody>
          <a:bodyPr>
            <a:normAutofit fontScale="90000"/>
          </a:bodyPr>
          <a:lstStyle/>
          <a:p>
            <a:pPr algn="ctr"/>
            <a:r>
              <a:rPr lang="pl-PL" altLang="en-US" dirty="0" err="1"/>
              <a:t>Seniors</a:t>
            </a:r>
            <a:r>
              <a:rPr lang="pl-PL" altLang="en-US" dirty="0"/>
              <a:t> </a:t>
            </a:r>
            <a:r>
              <a:rPr lang="pl-PL" altLang="en-US" dirty="0" err="1"/>
              <a:t>about</a:t>
            </a:r>
            <a:r>
              <a:rPr lang="pl-PL" altLang="en-US" dirty="0"/>
              <a:t> the </a:t>
            </a:r>
            <a:r>
              <a:rPr lang="pl-PL" altLang="en-US" dirty="0" err="1"/>
              <a:t>interventions</a:t>
            </a:r>
            <a:endParaRPr lang="pl-PL" altLang="en-US" dirty="0"/>
          </a:p>
        </p:txBody>
      </p:sp>
      <p:pic>
        <p:nvPicPr>
          <p:cNvPr id="9" name="Image 6">
            <a:extLst>
              <a:ext uri="{FF2B5EF4-FFF2-40B4-BE49-F238E27FC236}">
                <a16:creationId xmlns:a16="http://schemas.microsoft.com/office/drawing/2014/main" id="{9C9400B3-374F-EE4C-A57D-A6F83E7C203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38883183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en-US" dirty="0" err="1"/>
              <a:t>Seniors</a:t>
            </a:r>
            <a:r>
              <a:rPr lang="pl-PL" altLang="en-US" dirty="0"/>
              <a:t> </a:t>
            </a:r>
            <a:r>
              <a:rPr lang="pl-PL" altLang="en-US" dirty="0" err="1"/>
              <a:t>about</a:t>
            </a:r>
            <a:r>
              <a:rPr lang="pl-PL" altLang="en-US" dirty="0"/>
              <a:t> the PKE</a:t>
            </a:r>
          </a:p>
        </p:txBody>
      </p:sp>
      <p:pic>
        <p:nvPicPr>
          <p:cNvPr id="5" name="Obraz 4">
            <a:hlinkClick r:id="rId2" action="ppaction://hlinkfile"/>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5356" y="2872291"/>
            <a:ext cx="2670159" cy="3769175"/>
          </a:xfrm>
          <a:prstGeom prst="rect">
            <a:avLst/>
          </a:prstGeom>
        </p:spPr>
      </p:pic>
      <p:pic>
        <p:nvPicPr>
          <p:cNvPr id="6" name="Obraz 5">
            <a:hlinkClick r:id="rId4" action="ppaction://hlinkfile"/>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49781" y="1717675"/>
            <a:ext cx="2695575" cy="3717290"/>
          </a:xfrm>
          <a:prstGeom prst="rect">
            <a:avLst/>
          </a:prstGeom>
        </p:spPr>
      </p:pic>
      <p:pic>
        <p:nvPicPr>
          <p:cNvPr id="7" name="Obraz 6">
            <a:hlinkClick r:id="rId6" action="ppaction://hlinkfile"/>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15515" y="1624965"/>
            <a:ext cx="2728595" cy="3810000"/>
          </a:xfrm>
          <a:prstGeom prst="rect">
            <a:avLst/>
          </a:prstGeom>
        </p:spPr>
      </p:pic>
      <p:pic>
        <p:nvPicPr>
          <p:cNvPr id="8" name="Image 6">
            <a:extLst>
              <a:ext uri="{FF2B5EF4-FFF2-40B4-BE49-F238E27FC236}">
                <a16:creationId xmlns:a16="http://schemas.microsoft.com/office/drawing/2014/main" id="{FD432A58-05F4-6841-B612-8E947538133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1771177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1775520" y="3216508"/>
            <a:ext cx="8610629" cy="788557"/>
          </a:xfrm>
          <a:prstGeom prst="rect">
            <a:avLst/>
          </a:prstGeom>
          <a:noFill/>
          <a:ln>
            <a:noFill/>
          </a:ln>
        </p:spPr>
        <p:txBody>
          <a:bodyPr vert="horz" lIns="91375" tIns="45675" rIns="91375" bIns="45675" rtlCol="0" anchor="ctr" anchorCtr="0">
            <a:noAutofit/>
          </a:bodyPr>
          <a:lstStyle/>
          <a:p>
            <a:pPr lvl="0" algn="ctr">
              <a:buSzPct val="25000"/>
            </a:pPr>
            <a:r>
              <a:rPr lang="pl-PL" dirty="0" err="1">
                <a:solidFill>
                  <a:schemeClr val="accent5">
                    <a:lumMod val="50000"/>
                  </a:schemeClr>
                </a:solidFill>
              </a:rPr>
              <a:t>Interventions</a:t>
            </a:r>
            <a:r>
              <a:rPr lang="pl-PL" dirty="0">
                <a:solidFill>
                  <a:schemeClr val="accent5">
                    <a:lumMod val="50000"/>
                  </a:schemeClr>
                </a:solidFill>
              </a:rPr>
              <a:t> in </a:t>
            </a:r>
            <a:r>
              <a:rPr lang="pl-PL" dirty="0" err="1">
                <a:solidFill>
                  <a:schemeClr val="accent5">
                    <a:lumMod val="50000"/>
                  </a:schemeClr>
                </a:solidFill>
              </a:rPr>
              <a:t>Frailty</a:t>
            </a:r>
            <a:r>
              <a:rPr lang="pl-PL" dirty="0">
                <a:solidFill>
                  <a:schemeClr val="accent5">
                    <a:lumMod val="50000"/>
                  </a:schemeClr>
                </a:solidFill>
              </a:rPr>
              <a:t> </a:t>
            </a:r>
            <a:r>
              <a:rPr lang="pl-PL" sz="3200" b="1" dirty="0">
                <a:solidFill>
                  <a:schemeClr val="accent5">
                    <a:lumMod val="50000"/>
                  </a:schemeClr>
                </a:solidFill>
                <a:latin typeface="Calibri"/>
                <a:ea typeface="Calibri"/>
                <a:cs typeface="Calibri"/>
                <a:sym typeface="Calibri"/>
              </a:rPr>
              <a:t>– </a:t>
            </a:r>
            <a:r>
              <a:rPr lang="pl-PL" sz="3200" b="1" dirty="0" err="1">
                <a:solidFill>
                  <a:schemeClr val="accent5">
                    <a:lumMod val="50000"/>
                  </a:schemeClr>
                </a:solidFill>
                <a:latin typeface="Calibri"/>
                <a:ea typeface="Calibri"/>
                <a:cs typeface="Calibri"/>
                <a:sym typeface="Calibri"/>
              </a:rPr>
              <a:t>WMU,Poland</a:t>
            </a:r>
            <a:br>
              <a:rPr lang="pl-PL" sz="3200" b="1" dirty="0">
                <a:solidFill>
                  <a:schemeClr val="accent5">
                    <a:lumMod val="50000"/>
                  </a:schemeClr>
                </a:solidFill>
                <a:latin typeface="Calibri"/>
                <a:ea typeface="Calibri"/>
                <a:cs typeface="Calibri"/>
                <a:sym typeface="Calibri"/>
              </a:rPr>
            </a:br>
            <a:r>
              <a:rPr lang="pl-PL" dirty="0">
                <a:solidFill>
                  <a:schemeClr val="accent5">
                    <a:lumMod val="50000"/>
                  </a:schemeClr>
                </a:solidFill>
              </a:rPr>
              <a:t>(</a:t>
            </a:r>
            <a:r>
              <a:rPr lang="pl-PL" dirty="0" err="1">
                <a:solidFill>
                  <a:schemeClr val="accent5">
                    <a:lumMod val="50000"/>
                  </a:schemeClr>
                </a:solidFill>
              </a:rPr>
              <a:t>ClinicalTrials</a:t>
            </a:r>
            <a:r>
              <a:rPr lang="pl-PL" dirty="0">
                <a:solidFill>
                  <a:schemeClr val="accent5">
                    <a:lumMod val="50000"/>
                  </a:schemeClr>
                </a:solidFill>
              </a:rPr>
              <a:t> </a:t>
            </a:r>
            <a:r>
              <a:rPr lang="pl-PL" sz="3200" b="1" dirty="0">
                <a:solidFill>
                  <a:schemeClr val="accent5">
                    <a:lumMod val="50000"/>
                  </a:schemeClr>
                </a:solidFill>
                <a:latin typeface="Calibri"/>
                <a:ea typeface="Calibri"/>
                <a:cs typeface="Calibri"/>
                <a:sym typeface="Calibri"/>
              </a:rPr>
              <a:t>NCT03194412</a:t>
            </a:r>
            <a:r>
              <a:rPr lang="pl-PL" dirty="0">
                <a:solidFill>
                  <a:schemeClr val="accent5">
                    <a:lumMod val="50000"/>
                  </a:schemeClr>
                </a:solidFill>
                <a:latin typeface="Calibri"/>
                <a:ea typeface="Calibri"/>
                <a:cs typeface="Calibri"/>
                <a:sym typeface="Calibri"/>
              </a:rPr>
              <a:t>)</a:t>
            </a:r>
            <a:br>
              <a:rPr lang="pl-PL" sz="3200" b="1" dirty="0">
                <a:solidFill>
                  <a:schemeClr val="accent5">
                    <a:lumMod val="50000"/>
                  </a:schemeClr>
                </a:solidFill>
                <a:latin typeface="Calibri"/>
                <a:ea typeface="Calibri"/>
                <a:cs typeface="Calibri"/>
                <a:sym typeface="Calibri"/>
              </a:rPr>
            </a:br>
            <a:br>
              <a:rPr lang="pl-PL" sz="3200" b="1" dirty="0">
                <a:solidFill>
                  <a:schemeClr val="accent5">
                    <a:lumMod val="50000"/>
                  </a:schemeClr>
                </a:solidFill>
                <a:latin typeface="Calibri"/>
                <a:ea typeface="Calibri"/>
                <a:cs typeface="Calibri"/>
                <a:sym typeface="Calibri"/>
              </a:rPr>
            </a:br>
            <a:r>
              <a:rPr lang="pl-PL" sz="3200" dirty="0">
                <a:solidFill>
                  <a:schemeClr val="accent5">
                    <a:lumMod val="50000"/>
                  </a:schemeClr>
                </a:solidFill>
                <a:latin typeface="Calibri"/>
                <a:ea typeface="Calibri"/>
                <a:cs typeface="Calibri"/>
                <a:sym typeface="Calibri"/>
              </a:rPr>
              <a:t>Donata Kurpas, Maria Magdalena Bujnowska-</a:t>
            </a:r>
            <a:r>
              <a:rPr lang="pl-PL" sz="3200" dirty="0" err="1">
                <a:solidFill>
                  <a:schemeClr val="accent5">
                    <a:lumMod val="50000"/>
                  </a:schemeClr>
                </a:solidFill>
                <a:latin typeface="Calibri"/>
                <a:ea typeface="Calibri"/>
                <a:cs typeface="Calibri"/>
                <a:sym typeface="Calibri"/>
              </a:rPr>
              <a:t>Fedak</a:t>
            </a:r>
            <a:r>
              <a:rPr lang="pl-PL" sz="3200" dirty="0">
                <a:solidFill>
                  <a:schemeClr val="accent5">
                    <a:lumMod val="50000"/>
                  </a:schemeClr>
                </a:solidFill>
                <a:latin typeface="Calibri"/>
                <a:ea typeface="Calibri"/>
                <a:cs typeface="Calibri"/>
                <a:sym typeface="Calibri"/>
              </a:rPr>
              <a:t>, Aneta </a:t>
            </a:r>
            <a:r>
              <a:rPr lang="pl-PL" sz="3200" dirty="0" err="1">
                <a:solidFill>
                  <a:schemeClr val="accent5">
                    <a:lumMod val="50000"/>
                  </a:schemeClr>
                </a:solidFill>
                <a:latin typeface="Calibri"/>
                <a:ea typeface="Calibri"/>
                <a:cs typeface="Calibri"/>
                <a:sym typeface="Calibri"/>
              </a:rPr>
              <a:t>Soll</a:t>
            </a:r>
            <a:r>
              <a:rPr lang="pl-PL" sz="3200" dirty="0">
                <a:solidFill>
                  <a:schemeClr val="accent5">
                    <a:lumMod val="50000"/>
                  </a:schemeClr>
                </a:solidFill>
                <a:latin typeface="Calibri"/>
                <a:ea typeface="Calibri"/>
                <a:cs typeface="Calibri"/>
                <a:sym typeface="Calibri"/>
              </a:rPr>
              <a:t>, Katarzyna Szwamel</a:t>
            </a:r>
            <a:br>
              <a:rPr lang="pl-PL" sz="3200" dirty="0">
                <a:solidFill>
                  <a:schemeClr val="accent5">
                    <a:lumMod val="50000"/>
                  </a:schemeClr>
                </a:solidFill>
                <a:latin typeface="Calibri"/>
                <a:ea typeface="Calibri"/>
                <a:cs typeface="Calibri"/>
                <a:sym typeface="Calibri"/>
              </a:rPr>
            </a:br>
            <a:r>
              <a:rPr lang="pl-PL" sz="2800" i="1" dirty="0" err="1">
                <a:solidFill>
                  <a:schemeClr val="accent5">
                    <a:lumMod val="50000"/>
                  </a:schemeClr>
                </a:solidFill>
                <a:latin typeface="Calibri"/>
                <a:ea typeface="Calibri"/>
                <a:cs typeface="Calibri"/>
                <a:sym typeface="Calibri"/>
              </a:rPr>
              <a:t>Wroclaw</a:t>
            </a:r>
            <a:r>
              <a:rPr lang="pl-PL" sz="2800" i="1" dirty="0">
                <a:solidFill>
                  <a:schemeClr val="accent5">
                    <a:lumMod val="50000"/>
                  </a:schemeClr>
                </a:solidFill>
                <a:latin typeface="Calibri"/>
                <a:ea typeface="Calibri"/>
                <a:cs typeface="Calibri"/>
                <a:sym typeface="Calibri"/>
              </a:rPr>
              <a:t> </a:t>
            </a:r>
            <a:r>
              <a:rPr lang="pl-PL" sz="2800" i="1" dirty="0" err="1">
                <a:solidFill>
                  <a:schemeClr val="accent5">
                    <a:lumMod val="50000"/>
                  </a:schemeClr>
                </a:solidFill>
                <a:latin typeface="Calibri"/>
                <a:ea typeface="Calibri"/>
                <a:cs typeface="Calibri"/>
                <a:sym typeface="Calibri"/>
              </a:rPr>
              <a:t>Medical</a:t>
            </a:r>
            <a:r>
              <a:rPr lang="pl-PL" sz="2800" i="1" dirty="0">
                <a:solidFill>
                  <a:schemeClr val="accent5">
                    <a:lumMod val="50000"/>
                  </a:schemeClr>
                </a:solidFill>
                <a:latin typeface="Calibri"/>
                <a:ea typeface="Calibri"/>
                <a:cs typeface="Calibri"/>
                <a:sym typeface="Calibri"/>
              </a:rPr>
              <a:t> University, Poland</a:t>
            </a:r>
          </a:p>
        </p:txBody>
      </p:sp>
      <p:pic>
        <p:nvPicPr>
          <p:cNvPr id="3" name="Image 6">
            <a:extLst>
              <a:ext uri="{FF2B5EF4-FFF2-40B4-BE49-F238E27FC236}">
                <a16:creationId xmlns:a16="http://schemas.microsoft.com/office/drawing/2014/main" id="{72037FFF-529E-444E-B298-851CFF0D05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1468505473"/>
      </p:ext>
    </p:extLst>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548679"/>
            <a:ext cx="8229600" cy="1083351"/>
          </a:xfrm>
        </p:spPr>
        <p:txBody>
          <a:bodyPr/>
          <a:lstStyle/>
          <a:p>
            <a:pPr algn="ctr"/>
            <a:r>
              <a:rPr lang="pl-PL" altLang="en-US" sz="4000" dirty="0"/>
              <a:t>The </a:t>
            </a:r>
            <a:r>
              <a:rPr lang="pl-PL" altLang="en-US" sz="4000" dirty="0" err="1"/>
              <a:t>biggest</a:t>
            </a:r>
            <a:r>
              <a:rPr lang="pl-PL" altLang="en-US" sz="4000" dirty="0"/>
              <a:t> </a:t>
            </a:r>
            <a:r>
              <a:rPr lang="pl-PL" altLang="en-US" sz="4000" dirty="0" err="1"/>
              <a:t>difficulties</a:t>
            </a:r>
            <a:r>
              <a:rPr lang="pl-PL" altLang="en-US" sz="4000" dirty="0"/>
              <a:t> for </a:t>
            </a:r>
            <a:r>
              <a:rPr lang="pl-PL" altLang="en-US" sz="4000" dirty="0" err="1"/>
              <a:t>patients</a:t>
            </a:r>
            <a:r>
              <a:rPr lang="pl-PL" altLang="en-US" sz="4000" dirty="0"/>
              <a:t>:</a:t>
            </a:r>
          </a:p>
        </p:txBody>
      </p:sp>
      <p:sp>
        <p:nvSpPr>
          <p:cNvPr id="3" name="Symbol zastępczy tekstu 2"/>
          <p:cNvSpPr>
            <a:spLocks noGrp="1"/>
          </p:cNvSpPr>
          <p:nvPr>
            <p:ph type="body" idx="1"/>
          </p:nvPr>
        </p:nvSpPr>
        <p:spPr/>
        <p:txBody>
          <a:bodyPr/>
          <a:lstStyle/>
          <a:p>
            <a:r>
              <a:rPr lang="pl-PL" altLang="en-US" dirty="0">
                <a:solidFill>
                  <a:srgbClr val="FF0000"/>
                </a:solidFill>
              </a:rPr>
              <a:t> </a:t>
            </a:r>
            <a:r>
              <a:rPr lang="pl-PL" altLang="en-US" dirty="0">
                <a:solidFill>
                  <a:schemeClr val="tx1"/>
                </a:solidFill>
              </a:rPr>
              <a:t>a </a:t>
            </a:r>
            <a:r>
              <a:rPr lang="pl-PL" altLang="en-US" dirty="0" err="1">
                <a:solidFill>
                  <a:schemeClr val="tx1"/>
                </a:solidFill>
              </a:rPr>
              <a:t>lack</a:t>
            </a:r>
            <a:r>
              <a:rPr lang="pl-PL" altLang="en-US" dirty="0">
                <a:solidFill>
                  <a:schemeClr val="tx1"/>
                </a:solidFill>
              </a:rPr>
              <a:t> of </a:t>
            </a:r>
            <a:r>
              <a:rPr lang="pl-PL" altLang="en-US" dirty="0" err="1">
                <a:solidFill>
                  <a:schemeClr val="tx1"/>
                </a:solidFill>
              </a:rPr>
              <a:t>motivation</a:t>
            </a:r>
            <a:r>
              <a:rPr lang="pl-PL" altLang="en-US" dirty="0">
                <a:solidFill>
                  <a:schemeClr val="tx1"/>
                </a:solidFill>
              </a:rPr>
              <a:t> for </a:t>
            </a:r>
            <a:r>
              <a:rPr lang="pl-PL" altLang="en-US" dirty="0" err="1">
                <a:solidFill>
                  <a:schemeClr val="tx1"/>
                </a:solidFill>
              </a:rPr>
              <a:t>exercises</a:t>
            </a:r>
            <a:endParaRPr lang="pl-PL" altLang="en-US" dirty="0">
              <a:solidFill>
                <a:schemeClr val="tx1"/>
              </a:solidFill>
            </a:endParaRPr>
          </a:p>
          <a:p>
            <a:r>
              <a:rPr lang="pl-PL" altLang="en-US" dirty="0">
                <a:solidFill>
                  <a:schemeClr val="tx1"/>
                </a:solidFill>
              </a:rPr>
              <a:t> </a:t>
            </a:r>
            <a:r>
              <a:rPr lang="pl-PL" altLang="en-US" dirty="0" err="1">
                <a:solidFill>
                  <a:schemeClr val="tx1"/>
                </a:solidFill>
              </a:rPr>
              <a:t>regularity</a:t>
            </a:r>
            <a:r>
              <a:rPr lang="pl-PL" altLang="en-US" dirty="0">
                <a:solidFill>
                  <a:schemeClr val="tx1"/>
                </a:solidFill>
              </a:rPr>
              <a:t> of </a:t>
            </a:r>
            <a:r>
              <a:rPr lang="pl-PL" altLang="en-US" dirty="0" err="1">
                <a:solidFill>
                  <a:schemeClr val="tx1"/>
                </a:solidFill>
              </a:rPr>
              <a:t>exercises</a:t>
            </a:r>
            <a:endParaRPr lang="pl-PL" altLang="en-US" dirty="0">
              <a:solidFill>
                <a:schemeClr val="tx1"/>
              </a:solidFill>
            </a:endParaRPr>
          </a:p>
          <a:p>
            <a:r>
              <a:rPr lang="pl-PL" altLang="en-US" dirty="0">
                <a:solidFill>
                  <a:schemeClr val="tx1"/>
                </a:solidFill>
              </a:rPr>
              <a:t> </a:t>
            </a:r>
            <a:r>
              <a:rPr lang="pl-PL" altLang="en-US" dirty="0" err="1">
                <a:solidFill>
                  <a:schemeClr val="tx1"/>
                </a:solidFill>
              </a:rPr>
              <a:t>preparing</a:t>
            </a:r>
            <a:r>
              <a:rPr lang="pl-PL" altLang="en-US" dirty="0">
                <a:solidFill>
                  <a:schemeClr val="tx1"/>
                </a:solidFill>
              </a:rPr>
              <a:t> </a:t>
            </a:r>
            <a:r>
              <a:rPr lang="pl-PL" altLang="en-US" dirty="0" err="1">
                <a:solidFill>
                  <a:schemeClr val="tx1"/>
                </a:solidFill>
              </a:rPr>
              <a:t>meals</a:t>
            </a:r>
            <a:r>
              <a:rPr lang="pl-PL" altLang="en-US" dirty="0">
                <a:solidFill>
                  <a:schemeClr val="tx1"/>
                </a:solidFill>
              </a:rPr>
              <a:t> </a:t>
            </a:r>
            <a:r>
              <a:rPr lang="pl-PL" altLang="en-US" dirty="0" err="1">
                <a:solidFill>
                  <a:schemeClr val="tx1"/>
                </a:solidFill>
              </a:rPr>
              <a:t>according</a:t>
            </a:r>
            <a:r>
              <a:rPr lang="pl-PL" altLang="en-US" dirty="0">
                <a:solidFill>
                  <a:schemeClr val="tx1"/>
                </a:solidFill>
              </a:rPr>
              <a:t> to </a:t>
            </a:r>
            <a:r>
              <a:rPr lang="pl-PL" altLang="en-US" dirty="0" err="1">
                <a:solidFill>
                  <a:schemeClr val="tx1"/>
                </a:solidFill>
              </a:rPr>
              <a:t>recommendations</a:t>
            </a:r>
            <a:endParaRPr lang="pl-PL" altLang="en-US" dirty="0">
              <a:solidFill>
                <a:schemeClr val="tx1"/>
              </a:solidFill>
            </a:endParaRPr>
          </a:p>
          <a:p>
            <a:r>
              <a:rPr lang="pl-PL" altLang="en-US" dirty="0">
                <a:solidFill>
                  <a:schemeClr val="tx1"/>
                </a:solidFill>
              </a:rPr>
              <a:t> </a:t>
            </a:r>
            <a:r>
              <a:rPr lang="pl-PL" altLang="en-US" dirty="0" err="1">
                <a:solidFill>
                  <a:schemeClr val="tx1"/>
                </a:solidFill>
              </a:rPr>
              <a:t>choosing</a:t>
            </a:r>
            <a:r>
              <a:rPr lang="pl-PL" altLang="en-US" dirty="0">
                <a:solidFill>
                  <a:schemeClr val="tx1"/>
                </a:solidFill>
              </a:rPr>
              <a:t> and </a:t>
            </a:r>
            <a:r>
              <a:rPr lang="pl-PL" altLang="en-US" dirty="0" err="1">
                <a:solidFill>
                  <a:schemeClr val="tx1"/>
                </a:solidFill>
              </a:rPr>
              <a:t>buying</a:t>
            </a:r>
            <a:r>
              <a:rPr lang="pl-PL" altLang="en-US" dirty="0">
                <a:solidFill>
                  <a:schemeClr val="tx1"/>
                </a:solidFill>
              </a:rPr>
              <a:t> the </a:t>
            </a:r>
            <a:r>
              <a:rPr lang="pl-PL" altLang="en-US" dirty="0" err="1">
                <a:solidFill>
                  <a:schemeClr val="tx1"/>
                </a:solidFill>
              </a:rPr>
              <a:t>right</a:t>
            </a:r>
            <a:r>
              <a:rPr lang="pl-PL" altLang="en-US" dirty="0">
                <a:solidFill>
                  <a:schemeClr val="tx1"/>
                </a:solidFill>
              </a:rPr>
              <a:t> </a:t>
            </a:r>
            <a:r>
              <a:rPr lang="pl-PL" altLang="en-US" dirty="0" err="1">
                <a:solidFill>
                  <a:schemeClr val="tx1"/>
                </a:solidFill>
              </a:rPr>
              <a:t>nutritional</a:t>
            </a:r>
            <a:r>
              <a:rPr lang="pl-PL" altLang="en-US" dirty="0">
                <a:solidFill>
                  <a:schemeClr val="tx1"/>
                </a:solidFill>
              </a:rPr>
              <a:t> products</a:t>
            </a:r>
          </a:p>
        </p:txBody>
      </p:sp>
      <p:pic>
        <p:nvPicPr>
          <p:cNvPr id="4" name="Image 6">
            <a:extLst>
              <a:ext uri="{FF2B5EF4-FFF2-40B4-BE49-F238E27FC236}">
                <a16:creationId xmlns:a16="http://schemas.microsoft.com/office/drawing/2014/main" id="{10179E32-F9C7-604D-855C-C028013A86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102242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altLang="en-US"/>
              <a:t>Reasons for reducing groups:</a:t>
            </a:r>
          </a:p>
        </p:txBody>
      </p:sp>
      <p:sp>
        <p:nvSpPr>
          <p:cNvPr id="3" name="Symbol zastępczy tekstu 2"/>
          <p:cNvSpPr>
            <a:spLocks noGrp="1"/>
          </p:cNvSpPr>
          <p:nvPr>
            <p:ph type="body" idx="1"/>
          </p:nvPr>
        </p:nvSpPr>
        <p:spPr/>
        <p:txBody>
          <a:bodyPr/>
          <a:lstStyle/>
          <a:p>
            <a:r>
              <a:rPr lang="pl-PL" altLang="en-US" dirty="0"/>
              <a:t> </a:t>
            </a:r>
            <a:r>
              <a:rPr lang="pl-PL" altLang="en-US" dirty="0" err="1"/>
              <a:t>large</a:t>
            </a:r>
            <a:r>
              <a:rPr lang="pl-PL" altLang="en-US" dirty="0"/>
              <a:t> </a:t>
            </a:r>
            <a:r>
              <a:rPr lang="pl-PL" altLang="en-US" dirty="0" err="1"/>
              <a:t>volume</a:t>
            </a:r>
            <a:r>
              <a:rPr lang="pl-PL" altLang="en-US" dirty="0"/>
              <a:t> of </a:t>
            </a:r>
            <a:r>
              <a:rPr lang="pl-PL" altLang="en-US" dirty="0" err="1"/>
              <a:t>questionnaires</a:t>
            </a:r>
            <a:endParaRPr lang="pl-PL" altLang="en-US" dirty="0"/>
          </a:p>
          <a:p>
            <a:r>
              <a:rPr lang="pl-PL" altLang="en-US" dirty="0"/>
              <a:t> </a:t>
            </a:r>
            <a:r>
              <a:rPr lang="pl-PL" altLang="en-US" dirty="0" err="1"/>
              <a:t>getting</a:t>
            </a:r>
            <a:r>
              <a:rPr lang="pl-PL" altLang="en-US" dirty="0"/>
              <a:t> </a:t>
            </a:r>
            <a:r>
              <a:rPr lang="pl-PL" altLang="en-US" dirty="0" err="1"/>
              <a:t>sick</a:t>
            </a:r>
            <a:r>
              <a:rPr lang="pl-PL" altLang="en-US" dirty="0"/>
              <a:t> (</a:t>
            </a:r>
            <a:r>
              <a:rPr lang="pl-PL" altLang="en-US" dirty="0" err="1"/>
              <a:t>autumn-winter</a:t>
            </a:r>
            <a:r>
              <a:rPr lang="pl-PL" altLang="en-US" dirty="0"/>
              <a:t> period)</a:t>
            </a:r>
          </a:p>
          <a:p>
            <a:r>
              <a:rPr lang="pl-PL" altLang="en-US" dirty="0"/>
              <a:t> </a:t>
            </a:r>
            <a:r>
              <a:rPr lang="pl-PL" altLang="en-US" dirty="0" err="1"/>
              <a:t>control</a:t>
            </a:r>
            <a:r>
              <a:rPr lang="pl-PL" altLang="en-US" dirty="0"/>
              <a:t> </a:t>
            </a:r>
            <a:r>
              <a:rPr lang="pl-PL" altLang="en-US" dirty="0" err="1"/>
              <a:t>group</a:t>
            </a:r>
            <a:r>
              <a:rPr lang="pl-PL" altLang="en-US" dirty="0"/>
              <a:t> - a </a:t>
            </a:r>
            <a:r>
              <a:rPr lang="pl-PL" altLang="en-US" dirty="0" err="1"/>
              <a:t>lack</a:t>
            </a:r>
            <a:r>
              <a:rPr lang="pl-PL" altLang="en-US" dirty="0"/>
              <a:t> of </a:t>
            </a:r>
            <a:r>
              <a:rPr lang="pl-PL" altLang="en-US" dirty="0" err="1"/>
              <a:t>motivation</a:t>
            </a:r>
            <a:r>
              <a:rPr lang="pl-PL" altLang="en-US" dirty="0"/>
              <a:t> to </a:t>
            </a:r>
            <a:r>
              <a:rPr lang="pl-PL" altLang="en-US" dirty="0" err="1"/>
              <a:t>meet</a:t>
            </a:r>
            <a:r>
              <a:rPr lang="pl-PL" altLang="en-US" dirty="0"/>
              <a:t> - no </a:t>
            </a:r>
            <a:r>
              <a:rPr lang="pl-PL" altLang="en-US" dirty="0" err="1"/>
              <a:t>intervention</a:t>
            </a:r>
            <a:endParaRPr lang="pl-PL" altLang="en-US" dirty="0"/>
          </a:p>
          <a:p>
            <a:r>
              <a:rPr lang="pl-PL" altLang="en-US" dirty="0"/>
              <a:t> </a:t>
            </a:r>
            <a:r>
              <a:rPr lang="pl-PL" altLang="en-US" dirty="0" err="1"/>
              <a:t>shortage</a:t>
            </a:r>
            <a:r>
              <a:rPr lang="pl-PL" altLang="en-US" dirty="0"/>
              <a:t> of </a:t>
            </a:r>
            <a:r>
              <a:rPr lang="pl-PL" altLang="en-US" dirty="0" err="1"/>
              <a:t>personnel</a:t>
            </a:r>
            <a:r>
              <a:rPr lang="pl-PL" altLang="en-US" dirty="0"/>
              <a:t> </a:t>
            </a:r>
            <a:r>
              <a:rPr lang="pl-PL" altLang="en-US" dirty="0" err="1"/>
              <a:t>carrying</a:t>
            </a:r>
            <a:r>
              <a:rPr lang="pl-PL" altLang="en-US" dirty="0"/>
              <a:t> out the </a:t>
            </a:r>
            <a:r>
              <a:rPr lang="pl-PL" altLang="en-US" dirty="0" err="1"/>
              <a:t>interventions</a:t>
            </a:r>
            <a:endParaRPr lang="pl-PL" altLang="en-US" dirty="0"/>
          </a:p>
        </p:txBody>
      </p:sp>
      <p:sp>
        <p:nvSpPr>
          <p:cNvPr id="4" name="Symbol zastępczy tekstu 3"/>
          <p:cNvSpPr>
            <a:spLocks noGrp="1"/>
          </p:cNvSpPr>
          <p:nvPr>
            <p:ph type="body" idx="2"/>
          </p:nvPr>
        </p:nvSpPr>
        <p:spPr/>
        <p:txBody>
          <a:bodyPr>
            <a:normAutofit fontScale="85000" lnSpcReduction="20000"/>
          </a:bodyPr>
          <a:lstStyle/>
          <a:p>
            <a:endParaRPr lang="pl-PL" altLang="en-US"/>
          </a:p>
        </p:txBody>
      </p:sp>
      <p:pic>
        <p:nvPicPr>
          <p:cNvPr id="5" name="Image 6">
            <a:extLst>
              <a:ext uri="{FF2B5EF4-FFF2-40B4-BE49-F238E27FC236}">
                <a16:creationId xmlns:a16="http://schemas.microsoft.com/office/drawing/2014/main" id="{AE237766-075A-C441-8F17-21DC458F4E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20570405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548679"/>
            <a:ext cx="10156371" cy="576064"/>
          </a:xfrm>
        </p:spPr>
        <p:txBody>
          <a:bodyPr>
            <a:normAutofit fontScale="90000"/>
          </a:bodyPr>
          <a:lstStyle/>
          <a:p>
            <a:pPr algn="ctr"/>
            <a:r>
              <a:rPr lang="pl-PL" altLang="en-US" dirty="0"/>
              <a:t>The Info Movie for the </a:t>
            </a:r>
            <a:r>
              <a:rPr lang="pl-PL" altLang="en-US" dirty="0" err="1"/>
              <a:t>Patients</a:t>
            </a:r>
            <a:endParaRPr lang="pl-PL" altLang="en-US" dirty="0"/>
          </a:p>
        </p:txBody>
      </p:sp>
      <p:sp>
        <p:nvSpPr>
          <p:cNvPr id="4" name="Symbol zastępczy tekstu 3"/>
          <p:cNvSpPr>
            <a:spLocks noGrp="1"/>
          </p:cNvSpPr>
          <p:nvPr>
            <p:ph type="body" idx="2"/>
          </p:nvPr>
        </p:nvSpPr>
        <p:spPr/>
        <p:txBody>
          <a:bodyPr>
            <a:normAutofit fontScale="85000" lnSpcReduction="20000"/>
          </a:bodyPr>
          <a:lstStyle/>
          <a:p>
            <a:endParaRPr lang="pl-PL" altLang="en-US"/>
          </a:p>
        </p:txBody>
      </p:sp>
      <p:pic>
        <p:nvPicPr>
          <p:cNvPr id="5" name="Image 6">
            <a:extLst>
              <a:ext uri="{FF2B5EF4-FFF2-40B4-BE49-F238E27FC236}">
                <a16:creationId xmlns:a16="http://schemas.microsoft.com/office/drawing/2014/main" id="{AE237766-075A-C441-8F17-21DC458F4E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pic>
        <p:nvPicPr>
          <p:cNvPr id="9" name="Obraz 8">
            <a:hlinkClick r:id="rId3"/>
            <a:extLst>
              <a:ext uri="{FF2B5EF4-FFF2-40B4-BE49-F238E27FC236}">
                <a16:creationId xmlns:a16="http://schemas.microsoft.com/office/drawing/2014/main" id="{DF034B36-E545-E74C-8525-2D277643531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92010" y="1541205"/>
            <a:ext cx="8591550" cy="4841973"/>
          </a:xfrm>
          <a:prstGeom prst="rect">
            <a:avLst/>
          </a:prstGeom>
        </p:spPr>
      </p:pic>
    </p:spTree>
    <p:extLst>
      <p:ext uri="{BB962C8B-B14F-4D97-AF65-F5344CB8AC3E}">
        <p14:creationId xmlns:p14="http://schemas.microsoft.com/office/powerpoint/2010/main" val="10748301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a:t>Frailty</a:t>
            </a:r>
            <a:r>
              <a:rPr lang="fr-FR" b="1" dirty="0"/>
              <a:t> </a:t>
            </a:r>
            <a:r>
              <a:rPr lang="fr-FR" b="1" dirty="0" err="1"/>
              <a:t>scale</a:t>
            </a:r>
            <a:endParaRPr lang="fr-FR" b="1" dirty="0"/>
          </a:p>
        </p:txBody>
      </p:sp>
      <p:sp>
        <p:nvSpPr>
          <p:cNvPr id="3" name="Espace réservé du contenu 2"/>
          <p:cNvSpPr>
            <a:spLocks noGrp="1"/>
          </p:cNvSpPr>
          <p:nvPr>
            <p:ph idx="1"/>
          </p:nvPr>
        </p:nvSpPr>
        <p:spPr>
          <a:xfrm>
            <a:off x="3899034" y="1825625"/>
            <a:ext cx="10515600" cy="4351338"/>
          </a:xfrm>
        </p:spPr>
        <p:txBody>
          <a:bodyPr/>
          <a:lstStyle/>
          <a:p>
            <a:endParaRPr lang="fr-FR" dirty="0"/>
          </a:p>
        </p:txBody>
      </p:sp>
      <p:sp>
        <p:nvSpPr>
          <p:cNvPr id="4" name="Rectangle 2"/>
          <p:cNvSpPr>
            <a:spLocks noChangeArrowheads="1"/>
          </p:cNvSpPr>
          <p:nvPr/>
        </p:nvSpPr>
        <p:spPr bwMode="auto">
          <a:xfrm>
            <a:off x="3060834"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2049" name="Imag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99034" y="0"/>
            <a:ext cx="6887265" cy="69971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060834" y="6218159"/>
            <a:ext cx="45719"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More: </a:t>
            </a:r>
            <a:endParaRPr kumimoji="0" lang="fr-FR" altLang="fr-FR"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altLang="fr-FR" sz="1800" b="0" i="0" u="none" strike="noStrike" cap="none" normalizeH="0" baseline="0" dirty="0">
              <a:ln>
                <a:noFill/>
              </a:ln>
              <a:solidFill>
                <a:schemeClr val="tx1"/>
              </a:solidFill>
              <a:effectLst/>
              <a:latin typeface="Arial" panose="020B0604020202020204" pitchFamily="34" charset="0"/>
            </a:endParaRPr>
          </a:p>
        </p:txBody>
      </p:sp>
      <p:pic>
        <p:nvPicPr>
          <p:cNvPr id="7" name="Imag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39858124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a:t>The Short Physical Performance Battery</a:t>
            </a:r>
            <a:br>
              <a:rPr lang="en-GB" b="1" dirty="0"/>
            </a:br>
            <a:r>
              <a:rPr lang="en-GB" b="1" dirty="0"/>
              <a:t>(SPPB)</a:t>
            </a:r>
            <a:br>
              <a:rPr lang="fr-FR" dirty="0"/>
            </a:br>
            <a:endParaRPr lang="fr-FR" dirty="0"/>
          </a:p>
        </p:txBody>
      </p:sp>
      <p:sp>
        <p:nvSpPr>
          <p:cNvPr id="3" name="Espace réservé du contenu 2"/>
          <p:cNvSpPr>
            <a:spLocks noGrp="1"/>
          </p:cNvSpPr>
          <p:nvPr>
            <p:ph idx="1"/>
          </p:nvPr>
        </p:nvSpPr>
        <p:spPr/>
        <p:txBody>
          <a:bodyPr>
            <a:normAutofit/>
          </a:bodyPr>
          <a:lstStyle/>
          <a:p>
            <a:r>
              <a:rPr lang="en-GB" dirty="0"/>
              <a:t>three parts:</a:t>
            </a:r>
          </a:p>
          <a:p>
            <a:pPr marL="971550" lvl="1" indent="-514350">
              <a:buFont typeface="+mj-lt"/>
              <a:buAutoNum type="arabicPeriod"/>
            </a:pPr>
            <a:r>
              <a:rPr lang="en-GB" sz="3200" dirty="0"/>
              <a:t> balance (three positions)</a:t>
            </a:r>
          </a:p>
          <a:p>
            <a:pPr marL="971550" lvl="1" indent="-514350">
              <a:buFont typeface="+mj-lt"/>
              <a:buAutoNum type="arabicPeriod"/>
            </a:pPr>
            <a:r>
              <a:rPr lang="en-GB" sz="3200" dirty="0"/>
              <a:t>slowness </a:t>
            </a:r>
          </a:p>
          <a:p>
            <a:pPr marL="971550" lvl="1" indent="-514350">
              <a:buFont typeface="+mj-lt"/>
              <a:buAutoNum type="arabicPeriod"/>
            </a:pPr>
            <a:r>
              <a:rPr lang="en-GB" sz="3200" dirty="0"/>
              <a:t>stand up and sit down in a chair five times</a:t>
            </a:r>
            <a:endParaRPr lang="fr-FR" sz="3200" dirty="0"/>
          </a:p>
          <a:p>
            <a:r>
              <a:rPr lang="en-GB" sz="3200" dirty="0"/>
              <a:t>The final score results from the sum of the three sub-test, and ranges from 0 (worst) to 12. A total score below 10 indicates frailty, high risk of disability and falls</a:t>
            </a:r>
            <a:endParaRPr lang="fr-FR" sz="3200" dirty="0"/>
          </a:p>
        </p:txBody>
      </p:sp>
      <p:pic>
        <p:nvPicPr>
          <p:cNvPr id="4" name="Imag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21051697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17000"/>
            <a:ext cx="10515600" cy="616651"/>
          </a:xfrm>
        </p:spPr>
        <p:txBody>
          <a:bodyPr>
            <a:normAutofit fontScale="90000"/>
          </a:bodyPr>
          <a:lstStyle/>
          <a:p>
            <a:r>
              <a:rPr lang="en-GB" b="1" dirty="0"/>
              <a:t>Linda Fried Criteria (Frailty Phenotype model)</a:t>
            </a:r>
            <a:br>
              <a:rPr lang="fr-FR" dirty="0"/>
            </a:br>
            <a:endParaRPr lang="fr-FR" dirty="0"/>
          </a:p>
        </p:txBody>
      </p:sp>
      <p:sp>
        <p:nvSpPr>
          <p:cNvPr id="3" name="Espace réservé du contenu 2"/>
          <p:cNvSpPr>
            <a:spLocks noGrp="1"/>
          </p:cNvSpPr>
          <p:nvPr>
            <p:ph idx="1"/>
          </p:nvPr>
        </p:nvSpPr>
        <p:spPr>
          <a:xfrm>
            <a:off x="838200" y="789272"/>
            <a:ext cx="10515600" cy="5900286"/>
          </a:xfrm>
        </p:spPr>
        <p:txBody>
          <a:bodyPr>
            <a:normAutofit/>
          </a:bodyPr>
          <a:lstStyle/>
          <a:p>
            <a:pPr marL="514350" lvl="0" indent="-514350">
              <a:buFont typeface="+mj-lt"/>
              <a:buAutoNum type="arabicPeriod"/>
            </a:pPr>
            <a:r>
              <a:rPr lang="en-GB" sz="3200" b="1" dirty="0"/>
              <a:t>Weight loss </a:t>
            </a:r>
          </a:p>
          <a:p>
            <a:pPr marL="514350" lvl="0" indent="-514350">
              <a:buFont typeface="+mj-lt"/>
              <a:buAutoNum type="arabicPeriod"/>
            </a:pPr>
            <a:r>
              <a:rPr lang="en-GB" sz="3200" b="1" dirty="0"/>
              <a:t>Weakness</a:t>
            </a:r>
            <a:r>
              <a:rPr lang="en-GB" sz="3200" dirty="0"/>
              <a:t> </a:t>
            </a:r>
          </a:p>
          <a:p>
            <a:pPr marL="514350" lvl="0" indent="-514350">
              <a:buFont typeface="+mj-lt"/>
              <a:buAutoNum type="arabicPeriod"/>
            </a:pPr>
            <a:r>
              <a:rPr lang="en-GB" sz="3200" b="1" dirty="0"/>
              <a:t>Poor endurance and energy</a:t>
            </a:r>
          </a:p>
          <a:p>
            <a:pPr marL="514350" lvl="0" indent="-514350">
              <a:buFont typeface="+mj-lt"/>
              <a:buAutoNum type="arabicPeriod"/>
            </a:pPr>
            <a:r>
              <a:rPr lang="en-GB" sz="3200" b="1" dirty="0"/>
              <a:t>Slowness</a:t>
            </a:r>
            <a:r>
              <a:rPr lang="en-GB" sz="3200" dirty="0"/>
              <a:t> </a:t>
            </a:r>
            <a:endParaRPr lang="fr-FR" sz="3200" dirty="0"/>
          </a:p>
          <a:p>
            <a:pPr marL="514350" lvl="0" indent="-514350">
              <a:buFont typeface="+mj-lt"/>
              <a:buAutoNum type="arabicPeriod"/>
            </a:pPr>
            <a:r>
              <a:rPr lang="en-GB" sz="3200" b="1" dirty="0"/>
              <a:t>Low physical activity level</a:t>
            </a:r>
          </a:p>
          <a:p>
            <a:pPr marL="514350" lvl="0" indent="-514350">
              <a:buFont typeface="+mj-lt"/>
              <a:buAutoNum type="arabicPeriod"/>
            </a:pPr>
            <a:endParaRPr lang="en-GB" sz="3200" b="1" dirty="0"/>
          </a:p>
          <a:p>
            <a:pPr marL="0" lvl="0" indent="0">
              <a:buNone/>
            </a:pPr>
            <a:r>
              <a:rPr lang="en-GB" sz="3200" b="1" dirty="0" err="1"/>
              <a:t>Fried’s</a:t>
            </a:r>
            <a:r>
              <a:rPr lang="en-GB" sz="3200" b="1" dirty="0"/>
              <a:t> Model scores range from 0–5 (i.e., 1 point for each component; 0=best to 5=worst) and represent frail (3–5), pre-frail (1–2), and robust (0) health status</a:t>
            </a:r>
            <a:endParaRPr lang="fr-FR" sz="3200" b="1" dirty="0"/>
          </a:p>
        </p:txBody>
      </p:sp>
      <p:pic>
        <p:nvPicPr>
          <p:cNvPr id="4" name="Imag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16884017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b="1" dirty="0"/>
              <a:t>The Frailty Trait scale</a:t>
            </a:r>
            <a:br>
              <a:rPr lang="fr-FR" dirty="0"/>
            </a:br>
            <a:endParaRPr lang="fr-FR" dirty="0"/>
          </a:p>
        </p:txBody>
      </p:sp>
      <p:sp>
        <p:nvSpPr>
          <p:cNvPr id="3" name="Espace réservé du contenu 2"/>
          <p:cNvSpPr>
            <a:spLocks noGrp="1"/>
          </p:cNvSpPr>
          <p:nvPr>
            <p:ph idx="1"/>
          </p:nvPr>
        </p:nvSpPr>
        <p:spPr/>
        <p:txBody>
          <a:bodyPr>
            <a:normAutofit/>
          </a:bodyPr>
          <a:lstStyle/>
          <a:p>
            <a:pPr marL="514350" lvl="0" indent="-514350">
              <a:buFont typeface="+mj-lt"/>
              <a:buAutoNum type="arabicPeriod"/>
            </a:pPr>
            <a:r>
              <a:rPr lang="en-GB" b="1" dirty="0"/>
              <a:t>Energy balance and nutrition </a:t>
            </a:r>
          </a:p>
          <a:p>
            <a:pPr marL="514350" lvl="0" indent="-514350">
              <a:buFont typeface="+mj-lt"/>
              <a:buAutoNum type="arabicPeriod"/>
            </a:pPr>
            <a:r>
              <a:rPr lang="en-GB" b="1" dirty="0"/>
              <a:t>Activity</a:t>
            </a:r>
            <a:endParaRPr lang="fr-FR" dirty="0"/>
          </a:p>
          <a:p>
            <a:pPr marL="514350" lvl="0" indent="-514350">
              <a:buFont typeface="+mj-lt"/>
              <a:buAutoNum type="arabicPeriod"/>
            </a:pPr>
            <a:r>
              <a:rPr lang="en-GB" b="1" dirty="0"/>
              <a:t>The nervous system</a:t>
            </a:r>
            <a:r>
              <a:rPr lang="en-GB" dirty="0"/>
              <a:t>. </a:t>
            </a:r>
            <a:endParaRPr lang="fr-FR" dirty="0"/>
          </a:p>
          <a:p>
            <a:pPr marL="514350" lvl="0" indent="-514350">
              <a:buFont typeface="+mj-lt"/>
              <a:buAutoNum type="arabicPeriod"/>
            </a:pPr>
            <a:r>
              <a:rPr lang="en-GB" b="1" dirty="0"/>
              <a:t>The vascular system</a:t>
            </a:r>
            <a:endParaRPr lang="fr-FR" dirty="0"/>
          </a:p>
          <a:p>
            <a:pPr marL="514350" lvl="0" indent="-514350">
              <a:buFont typeface="+mj-lt"/>
              <a:buAutoNum type="arabicPeriod"/>
            </a:pPr>
            <a:r>
              <a:rPr lang="en-GB" b="1" dirty="0"/>
              <a:t>Weakness</a:t>
            </a:r>
            <a:r>
              <a:rPr lang="en-GB" dirty="0"/>
              <a:t>. </a:t>
            </a:r>
            <a:endParaRPr lang="fr-FR" dirty="0"/>
          </a:p>
          <a:p>
            <a:pPr marL="514350" lvl="0" indent="-514350">
              <a:buFont typeface="+mj-lt"/>
              <a:buAutoNum type="arabicPeriod"/>
            </a:pPr>
            <a:r>
              <a:rPr lang="en-GB" b="1" dirty="0"/>
              <a:t>Low energy </a:t>
            </a:r>
          </a:p>
          <a:p>
            <a:pPr marL="514350" lvl="0" indent="-514350">
              <a:buFont typeface="+mj-lt"/>
              <a:buAutoNum type="arabicPeriod"/>
            </a:pPr>
            <a:r>
              <a:rPr lang="en-GB" b="1" dirty="0"/>
              <a:t>Slowness</a:t>
            </a:r>
            <a:endParaRPr lang="fr-FR" dirty="0"/>
          </a:p>
        </p:txBody>
      </p:sp>
      <p:pic>
        <p:nvPicPr>
          <p:cNvPr id="4" name="Imag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22370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a:t>Gerontopole</a:t>
            </a:r>
            <a:r>
              <a:rPr lang="en-US" dirty="0"/>
              <a:t> frailty screening tool</a:t>
            </a:r>
            <a:endParaRPr lang="fr-FR" dirty="0"/>
          </a:p>
        </p:txBody>
      </p:sp>
      <p:sp>
        <p:nvSpPr>
          <p:cNvPr id="3" name="Espace réservé du contenu 2"/>
          <p:cNvSpPr>
            <a:spLocks noGrp="1"/>
          </p:cNvSpPr>
          <p:nvPr>
            <p:ph idx="1"/>
          </p:nvPr>
        </p:nvSpPr>
        <p:spPr/>
        <p:txBody>
          <a:bodyPr>
            <a:normAutofit/>
          </a:bodyPr>
          <a:lstStyle/>
          <a:p>
            <a:pPr marL="914400" lvl="1" indent="-457200">
              <a:buFont typeface="+mj-lt"/>
              <a:buAutoNum type="arabicPeriod"/>
            </a:pPr>
            <a:r>
              <a:rPr lang="en-US" sz="2800" dirty="0"/>
              <a:t>living alone, </a:t>
            </a:r>
          </a:p>
          <a:p>
            <a:pPr marL="914400" lvl="1" indent="-457200">
              <a:buFont typeface="+mj-lt"/>
              <a:buAutoNum type="arabicPeriod"/>
            </a:pPr>
            <a:r>
              <a:rPr lang="en-US" sz="2800" dirty="0"/>
              <a:t>involuntary weight loss, </a:t>
            </a:r>
          </a:p>
          <a:p>
            <a:pPr marL="914400" lvl="1" indent="-457200">
              <a:buFont typeface="+mj-lt"/>
              <a:buAutoNum type="arabicPeriod"/>
            </a:pPr>
            <a:r>
              <a:rPr lang="en-US" sz="2800" dirty="0"/>
              <a:t>fatigue, </a:t>
            </a:r>
          </a:p>
          <a:p>
            <a:pPr marL="914400" lvl="1" indent="-457200">
              <a:buFont typeface="+mj-lt"/>
              <a:buAutoNum type="arabicPeriod"/>
            </a:pPr>
            <a:r>
              <a:rPr lang="en-US" sz="2800" dirty="0"/>
              <a:t>mobility difficulties,</a:t>
            </a:r>
          </a:p>
          <a:p>
            <a:pPr marL="914400" lvl="1" indent="-457200">
              <a:buFont typeface="+mj-lt"/>
              <a:buAutoNum type="arabicPeriod"/>
            </a:pPr>
            <a:r>
              <a:rPr lang="en-US" sz="2800" dirty="0"/>
              <a:t>memory problems and </a:t>
            </a:r>
          </a:p>
          <a:p>
            <a:pPr marL="914400" lvl="1" indent="-457200">
              <a:buFont typeface="+mj-lt"/>
              <a:buAutoNum type="arabicPeriod"/>
            </a:pPr>
            <a:r>
              <a:rPr lang="en-US" sz="2800" dirty="0"/>
              <a:t>gait speed </a:t>
            </a:r>
          </a:p>
          <a:p>
            <a:pPr marL="914400" lvl="1" indent="-457200">
              <a:buFont typeface="+mj-lt"/>
              <a:buAutoNum type="arabicPeriod"/>
            </a:pPr>
            <a:r>
              <a:rPr lang="fr-FR" sz="2800" dirty="0"/>
              <a:t>the </a:t>
            </a:r>
            <a:r>
              <a:rPr lang="fr-FR" sz="2800" dirty="0" err="1"/>
              <a:t>general</a:t>
            </a:r>
            <a:r>
              <a:rPr lang="fr-FR" sz="2800" dirty="0"/>
              <a:t> </a:t>
            </a:r>
            <a:r>
              <a:rPr lang="fr-FR" sz="2800" dirty="0" err="1"/>
              <a:t>practitioner’s</a:t>
            </a:r>
            <a:r>
              <a:rPr lang="fr-FR" sz="2800" dirty="0"/>
              <a:t> </a:t>
            </a:r>
            <a:r>
              <a:rPr lang="fr-FR" sz="2800" dirty="0" err="1"/>
              <a:t>personal</a:t>
            </a:r>
            <a:r>
              <a:rPr lang="en-US" sz="2800" dirty="0"/>
              <a:t>view about the frailty status</a:t>
            </a:r>
          </a:p>
          <a:p>
            <a:pPr marL="914400" lvl="1" indent="-457200">
              <a:buFont typeface="+mj-lt"/>
              <a:buAutoNum type="arabicPeriod"/>
            </a:pPr>
            <a:r>
              <a:rPr lang="en-US" sz="2800" dirty="0"/>
              <a:t>patient’s willingness to be referred to the Frailty center</a:t>
            </a:r>
          </a:p>
          <a:p>
            <a:endParaRPr lang="fr-FR" dirty="0"/>
          </a:p>
        </p:txBody>
      </p:sp>
      <p:pic>
        <p:nvPicPr>
          <p:cNvPr id="4" name="Imag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3083815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What</a:t>
            </a:r>
            <a:r>
              <a:rPr lang="fr-FR" dirty="0"/>
              <a:t> </a:t>
            </a:r>
            <a:r>
              <a:rPr lang="fr-FR" dirty="0" err="1"/>
              <a:t>is</a:t>
            </a:r>
            <a:r>
              <a:rPr lang="fr-FR" dirty="0"/>
              <a:t> </a:t>
            </a:r>
            <a:r>
              <a:rPr lang="fr-FR" dirty="0" err="1"/>
              <a:t>used</a:t>
            </a:r>
            <a:r>
              <a:rPr lang="fr-FR" dirty="0"/>
              <a:t>?</a:t>
            </a:r>
          </a:p>
        </p:txBody>
      </p:sp>
      <p:sp>
        <p:nvSpPr>
          <p:cNvPr id="3" name="Espace réservé du contenu 2"/>
          <p:cNvSpPr>
            <a:spLocks noGrp="1"/>
          </p:cNvSpPr>
          <p:nvPr>
            <p:ph idx="1"/>
          </p:nvPr>
        </p:nvSpPr>
        <p:spPr/>
        <p:txBody>
          <a:bodyPr>
            <a:normAutofit fontScale="55000" lnSpcReduction="20000"/>
          </a:bodyPr>
          <a:lstStyle/>
          <a:p>
            <a:r>
              <a:rPr lang="fr-FR" dirty="0" err="1"/>
              <a:t>Tool</a:t>
            </a:r>
            <a:r>
              <a:rPr lang="fr-FR" dirty="0"/>
              <a:t> </a:t>
            </a:r>
            <a:r>
              <a:rPr lang="fr-FR" dirty="0" err="1"/>
              <a:t>used</a:t>
            </a:r>
            <a:r>
              <a:rPr lang="fr-FR" dirty="0"/>
              <a:t> 				</a:t>
            </a:r>
            <a:r>
              <a:rPr lang="fr-FR" dirty="0" err="1"/>
              <a:t>Number</a:t>
            </a:r>
            <a:r>
              <a:rPr lang="fr-FR" dirty="0"/>
              <a:t> 				</a:t>
            </a:r>
            <a:r>
              <a:rPr lang="fr-FR" dirty="0" err="1"/>
              <a:t>Frequency</a:t>
            </a:r>
            <a:r>
              <a:rPr lang="fr-FR" dirty="0"/>
              <a:t> (%)</a:t>
            </a:r>
          </a:p>
          <a:p>
            <a:r>
              <a:rPr lang="fr-FR" dirty="0" err="1"/>
              <a:t>Gait</a:t>
            </a:r>
            <a:r>
              <a:rPr lang="fr-FR" dirty="0"/>
              <a:t> speed 				170				 43.8</a:t>
            </a:r>
          </a:p>
          <a:p>
            <a:r>
              <a:rPr lang="en-US" dirty="0"/>
              <a:t>Clinical frailty scale				 133 				34.3</a:t>
            </a:r>
          </a:p>
          <a:p>
            <a:r>
              <a:rPr lang="fr-FR" dirty="0"/>
              <a:t>SPPB 					117 				30.2</a:t>
            </a:r>
          </a:p>
          <a:p>
            <a:r>
              <a:rPr lang="en-US" dirty="0"/>
              <a:t>Frailty phenotype (i.e. Fried criteria) 		104 				26.8</a:t>
            </a:r>
          </a:p>
          <a:p>
            <a:r>
              <a:rPr lang="fr-FR" dirty="0" err="1"/>
              <a:t>Frailty</a:t>
            </a:r>
            <a:r>
              <a:rPr lang="fr-FR" dirty="0"/>
              <a:t> index 				65 				16.8</a:t>
            </a:r>
          </a:p>
          <a:p>
            <a:r>
              <a:rPr lang="en-US" dirty="0"/>
              <a:t>Frail scale status				 47 				12.1</a:t>
            </a:r>
          </a:p>
          <a:p>
            <a:r>
              <a:rPr lang="fr-FR" dirty="0"/>
              <a:t>Edmonton </a:t>
            </a:r>
            <a:r>
              <a:rPr lang="fr-FR" dirty="0" err="1"/>
              <a:t>frail</a:t>
            </a:r>
            <a:r>
              <a:rPr lang="fr-FR" dirty="0"/>
              <a:t> </a:t>
            </a:r>
            <a:r>
              <a:rPr lang="fr-FR" dirty="0" err="1"/>
              <a:t>scale</a:t>
            </a:r>
            <a:r>
              <a:rPr lang="fr-FR" dirty="0"/>
              <a:t> 			36 				9.28</a:t>
            </a:r>
          </a:p>
          <a:p>
            <a:r>
              <a:rPr lang="en-US" dirty="0" err="1"/>
              <a:t>Gerontopole</a:t>
            </a:r>
            <a:r>
              <a:rPr lang="en-US" dirty="0"/>
              <a:t> frailty screening tool 		28				 7.22</a:t>
            </a:r>
          </a:p>
          <a:p>
            <a:r>
              <a:rPr lang="en-US" dirty="0"/>
              <a:t>SHARE frailty instrument 			16 				4.12</a:t>
            </a:r>
          </a:p>
          <a:p>
            <a:r>
              <a:rPr lang="fr-FR" dirty="0"/>
              <a:t>SEGA </a:t>
            </a:r>
            <a:r>
              <a:rPr lang="fr-FR" dirty="0" err="1"/>
              <a:t>grid</a:t>
            </a:r>
            <a:r>
              <a:rPr lang="fr-FR" dirty="0"/>
              <a:t> 				15 				3.87</a:t>
            </a:r>
          </a:p>
          <a:p>
            <a:r>
              <a:rPr lang="fr-FR" dirty="0"/>
              <a:t>Groningen </a:t>
            </a:r>
            <a:r>
              <a:rPr lang="fr-FR" dirty="0" err="1"/>
              <a:t>frailty</a:t>
            </a:r>
            <a:r>
              <a:rPr lang="fr-FR" dirty="0"/>
              <a:t> </a:t>
            </a:r>
            <a:r>
              <a:rPr lang="fr-FR" dirty="0" err="1"/>
              <a:t>indicator</a:t>
            </a:r>
            <a:r>
              <a:rPr lang="fr-FR" dirty="0"/>
              <a:t>			 10				 2.55</a:t>
            </a:r>
          </a:p>
          <a:p>
            <a:r>
              <a:rPr lang="fr-FR" dirty="0" err="1"/>
              <a:t>Strawbridge</a:t>
            </a:r>
            <a:r>
              <a:rPr lang="fr-FR" dirty="0"/>
              <a:t> questionnaire			 8 				2.06</a:t>
            </a:r>
          </a:p>
          <a:p>
            <a:r>
              <a:rPr lang="en-US" dirty="0"/>
              <a:t>Tilburg frailty indicator 			5 				1.29</a:t>
            </a:r>
          </a:p>
          <a:p>
            <a:r>
              <a:rPr lang="fr-FR" dirty="0" err="1"/>
              <a:t>Other</a:t>
            </a:r>
            <a:r>
              <a:rPr lang="fr-FR" dirty="0"/>
              <a:t> 					160				 41.2</a:t>
            </a:r>
          </a:p>
        </p:txBody>
      </p:sp>
      <p:pic>
        <p:nvPicPr>
          <p:cNvPr id="4" name="Imag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39035940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b="1" dirty="0"/>
              <a:t>In </a:t>
            </a:r>
            <a:r>
              <a:rPr lang="fr-FR" sz="6000" b="1" dirty="0" err="1"/>
              <a:t>your</a:t>
            </a:r>
            <a:r>
              <a:rPr lang="fr-FR" sz="6000" b="1" dirty="0"/>
              <a:t> Daily practice</a:t>
            </a:r>
          </a:p>
        </p:txBody>
      </p:sp>
      <p:sp>
        <p:nvSpPr>
          <p:cNvPr id="3" name="Espace réservé du contenu 2"/>
          <p:cNvSpPr>
            <a:spLocks noGrp="1"/>
          </p:cNvSpPr>
          <p:nvPr>
            <p:ph idx="1"/>
          </p:nvPr>
        </p:nvSpPr>
        <p:spPr/>
        <p:txBody>
          <a:bodyPr>
            <a:normAutofit/>
          </a:bodyPr>
          <a:lstStyle/>
          <a:p>
            <a:pPr marL="514350" indent="-514350">
              <a:buFont typeface="+mj-lt"/>
              <a:buAutoNum type="arabicPeriod"/>
            </a:pPr>
            <a:r>
              <a:rPr lang="fr-FR" sz="4800" dirty="0" err="1"/>
              <a:t>Which</a:t>
            </a:r>
            <a:r>
              <a:rPr lang="fr-FR" sz="4800" dirty="0"/>
              <a:t> </a:t>
            </a:r>
            <a:r>
              <a:rPr lang="fr-FR" sz="4800" dirty="0" err="1"/>
              <a:t>tool</a:t>
            </a:r>
            <a:r>
              <a:rPr lang="fr-FR" sz="4800" dirty="0"/>
              <a:t> </a:t>
            </a:r>
            <a:r>
              <a:rPr lang="fr-FR" sz="4800" dirty="0" err="1"/>
              <a:t>is</a:t>
            </a:r>
            <a:r>
              <a:rPr lang="fr-FR" sz="4800" dirty="0"/>
              <a:t> the more relevant ?</a:t>
            </a:r>
          </a:p>
          <a:p>
            <a:pPr marL="514350" indent="-514350">
              <a:buFont typeface="+mj-lt"/>
              <a:buAutoNum type="arabicPeriod"/>
            </a:pPr>
            <a:r>
              <a:rPr lang="fr-FR" sz="4800" dirty="0" err="1"/>
              <a:t>Which</a:t>
            </a:r>
            <a:r>
              <a:rPr lang="fr-FR" sz="4800" dirty="0"/>
              <a:t> </a:t>
            </a:r>
            <a:r>
              <a:rPr lang="fr-FR" sz="4800" dirty="0" err="1"/>
              <a:t>tool</a:t>
            </a:r>
            <a:r>
              <a:rPr lang="fr-FR" sz="4800" dirty="0"/>
              <a:t> </a:t>
            </a:r>
            <a:r>
              <a:rPr lang="fr-FR" sz="4800" dirty="0" err="1"/>
              <a:t>is</a:t>
            </a:r>
            <a:r>
              <a:rPr lang="fr-FR" sz="4800" dirty="0"/>
              <a:t> the more </a:t>
            </a:r>
            <a:r>
              <a:rPr lang="fr-FR" sz="4800" dirty="0" err="1"/>
              <a:t>feaseable</a:t>
            </a:r>
            <a:r>
              <a:rPr lang="fr-FR" sz="4800" dirty="0"/>
              <a:t> ?</a:t>
            </a:r>
          </a:p>
          <a:p>
            <a:pPr marL="514350" indent="-514350">
              <a:buFont typeface="+mj-lt"/>
              <a:buAutoNum type="arabicPeriod"/>
            </a:pPr>
            <a:r>
              <a:rPr lang="fr-FR" sz="4800" dirty="0" err="1"/>
              <a:t>Which</a:t>
            </a:r>
            <a:r>
              <a:rPr lang="fr-FR" sz="4800" dirty="0"/>
              <a:t> </a:t>
            </a:r>
            <a:r>
              <a:rPr lang="fr-FR" sz="4800" dirty="0" err="1"/>
              <a:t>tool</a:t>
            </a:r>
            <a:r>
              <a:rPr lang="fr-FR" sz="4800" dirty="0"/>
              <a:t> </a:t>
            </a:r>
            <a:r>
              <a:rPr lang="fr-FR" sz="4800" dirty="0" err="1"/>
              <a:t>will</a:t>
            </a:r>
            <a:r>
              <a:rPr lang="fr-FR" sz="4800" dirty="0"/>
              <a:t> </a:t>
            </a:r>
            <a:r>
              <a:rPr lang="fr-FR" sz="4800" dirty="0" err="1"/>
              <a:t>you</a:t>
            </a:r>
            <a:r>
              <a:rPr lang="fr-FR" sz="4800" dirty="0"/>
              <a:t> use ?</a:t>
            </a:r>
          </a:p>
        </p:txBody>
      </p:sp>
      <p:pic>
        <p:nvPicPr>
          <p:cNvPr id="4" name="Imag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214303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1981200" y="435665"/>
            <a:ext cx="8229600" cy="576064"/>
          </a:xfrm>
          <a:prstGeom prst="rect">
            <a:avLst/>
          </a:prstGeom>
          <a:noFill/>
          <a:ln>
            <a:noFill/>
          </a:ln>
        </p:spPr>
        <p:txBody>
          <a:bodyPr vert="horz" lIns="91425" tIns="45700" rIns="91425" bIns="45700" rtlCol="0" anchor="ctr" anchorCtr="0">
            <a:noAutofit/>
          </a:bodyPr>
          <a:lstStyle/>
          <a:p>
            <a:pPr algn="ctr">
              <a:buSzPct val="25000"/>
            </a:pPr>
            <a:r>
              <a:rPr lang="pl-PL" sz="3960" dirty="0" err="1"/>
              <a:t>Interventions</a:t>
            </a:r>
            <a:r>
              <a:rPr lang="pl-PL" sz="3960" dirty="0"/>
              <a:t> WMU</a:t>
            </a:r>
          </a:p>
        </p:txBody>
      </p:sp>
      <p:sp>
        <p:nvSpPr>
          <p:cNvPr id="61" name="Shape 61"/>
          <p:cNvSpPr txBox="1">
            <a:spLocks noGrp="1"/>
          </p:cNvSpPr>
          <p:nvPr>
            <p:ph type="body" idx="1"/>
          </p:nvPr>
        </p:nvSpPr>
        <p:spPr>
          <a:xfrm>
            <a:off x="1981200" y="1563758"/>
            <a:ext cx="8229600" cy="4817571"/>
          </a:xfrm>
          <a:prstGeom prst="rect">
            <a:avLst/>
          </a:prstGeom>
          <a:noFill/>
          <a:ln>
            <a:noFill/>
          </a:ln>
        </p:spPr>
        <p:txBody>
          <a:bodyPr vert="horz" lIns="91425" tIns="45700" rIns="91425" bIns="45700" rtlCol="0" anchor="t" anchorCtr="0">
            <a:noAutofit/>
          </a:bodyPr>
          <a:lstStyle/>
          <a:p>
            <a:pPr indent="-342900" algn="ctr">
              <a:spcBef>
                <a:spcPts val="0"/>
              </a:spcBef>
              <a:buClr>
                <a:srgbClr val="2E3191"/>
              </a:buClr>
            </a:pPr>
            <a:endParaRPr lang="pl-PL" sz="3300" dirty="0">
              <a:solidFill>
                <a:srgbClr val="2E3191"/>
              </a:solidFill>
            </a:endParaRPr>
          </a:p>
        </p:txBody>
      </p:sp>
      <p:sp>
        <p:nvSpPr>
          <p:cNvPr id="62" name="Shape 62"/>
          <p:cNvSpPr txBox="1">
            <a:spLocks noGrp="1"/>
          </p:cNvSpPr>
          <p:nvPr>
            <p:ph type="body" idx="2"/>
          </p:nvPr>
        </p:nvSpPr>
        <p:spPr>
          <a:xfrm flipV="1">
            <a:off x="1981200" y="1079819"/>
            <a:ext cx="8229600" cy="45719"/>
          </a:xfrm>
          <a:prstGeom prst="rect">
            <a:avLst/>
          </a:prstGeom>
          <a:solidFill>
            <a:srgbClr val="0070C0"/>
          </a:solidFill>
          <a:ln>
            <a:noFill/>
          </a:ln>
        </p:spPr>
        <p:txBody>
          <a:bodyPr vert="horz" lIns="91425" tIns="45700" rIns="91425" bIns="45700" rtlCol="0" anchor="t" anchorCtr="0">
            <a:noAutofit/>
          </a:bodyPr>
          <a:lstStyle/>
          <a:p>
            <a:pPr>
              <a:spcBef>
                <a:spcPts val="0"/>
              </a:spcBef>
              <a:buSzPct val="25000"/>
            </a:pPr>
            <a:endParaRPr dirty="0"/>
          </a:p>
        </p:txBody>
      </p:sp>
      <p:graphicFrame>
        <p:nvGraphicFramePr>
          <p:cNvPr id="2" name="Diagram 1"/>
          <p:cNvGraphicFramePr/>
          <p:nvPr/>
        </p:nvGraphicFramePr>
        <p:xfrm>
          <a:off x="2186517" y="1571958"/>
          <a:ext cx="8218487" cy="4921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ole tekstowe 2"/>
          <p:cNvSpPr txBox="1"/>
          <p:nvPr/>
        </p:nvSpPr>
        <p:spPr>
          <a:xfrm>
            <a:off x="3266247" y="3972542"/>
            <a:ext cx="6414052" cy="400110"/>
          </a:xfrm>
          <a:prstGeom prst="rect">
            <a:avLst/>
          </a:prstGeom>
          <a:noFill/>
        </p:spPr>
        <p:txBody>
          <a:bodyPr wrap="square" rtlCol="0">
            <a:spAutoFit/>
          </a:bodyPr>
          <a:lstStyle/>
          <a:p>
            <a:pPr algn="ctr"/>
            <a:r>
              <a:rPr lang="en-US" sz="2000" dirty="0"/>
              <a:t>Baseline Evaluation </a:t>
            </a:r>
            <a:r>
              <a:rPr lang="en-US" sz="2000" b="1" dirty="0"/>
              <a:t>(stage 2) </a:t>
            </a:r>
            <a:r>
              <a:rPr lang="en-US" sz="2000" dirty="0"/>
              <a:t>- after 3 months from 0</a:t>
            </a:r>
            <a:endParaRPr lang="pl-PL" sz="2000" dirty="0"/>
          </a:p>
        </p:txBody>
      </p:sp>
      <p:sp>
        <p:nvSpPr>
          <p:cNvPr id="4" name="Pole tekstowe 3"/>
          <p:cNvSpPr txBox="1"/>
          <p:nvPr/>
        </p:nvSpPr>
        <p:spPr>
          <a:xfrm>
            <a:off x="3869364" y="5683424"/>
            <a:ext cx="5938281" cy="400110"/>
          </a:xfrm>
          <a:prstGeom prst="rect">
            <a:avLst/>
          </a:prstGeom>
          <a:noFill/>
        </p:spPr>
        <p:txBody>
          <a:bodyPr wrap="square" rtlCol="0" anchor="t">
            <a:spAutoFit/>
          </a:bodyPr>
          <a:lstStyle/>
          <a:p>
            <a:r>
              <a:rPr lang="en-US" sz="2000" dirty="0"/>
              <a:t>Final Evaluation </a:t>
            </a:r>
            <a:r>
              <a:rPr lang="en-US" sz="2000" b="1" dirty="0"/>
              <a:t>(stage 3) </a:t>
            </a:r>
            <a:r>
              <a:rPr lang="en-US" sz="2000" dirty="0"/>
              <a:t>- after 6 months from 0 </a:t>
            </a:r>
            <a:endParaRPr lang="pl-PL" sz="2000" dirty="0"/>
          </a:p>
        </p:txBody>
      </p:sp>
      <p:sp>
        <p:nvSpPr>
          <p:cNvPr id="6" name="Pole tekstowe 5"/>
          <p:cNvSpPr txBox="1"/>
          <p:nvPr/>
        </p:nvSpPr>
        <p:spPr>
          <a:xfrm>
            <a:off x="2309612" y="2451652"/>
            <a:ext cx="6735651" cy="400110"/>
          </a:xfrm>
          <a:prstGeom prst="rect">
            <a:avLst/>
          </a:prstGeom>
          <a:noFill/>
        </p:spPr>
        <p:txBody>
          <a:bodyPr wrap="square" rtlCol="0">
            <a:spAutoFit/>
          </a:bodyPr>
          <a:lstStyle/>
          <a:p>
            <a:r>
              <a:rPr lang="en-US" sz="2000" dirty="0"/>
              <a:t>Screening Evaluation </a:t>
            </a:r>
            <a:r>
              <a:rPr lang="en-US" sz="2000" b="1" dirty="0"/>
              <a:t>(stage 1)</a:t>
            </a:r>
            <a:r>
              <a:rPr lang="pl-PL" sz="2000" b="1" dirty="0"/>
              <a:t> </a:t>
            </a:r>
            <a:r>
              <a:rPr lang="en-US" sz="2000" dirty="0"/>
              <a:t>- investigated within 0</a:t>
            </a:r>
            <a:endParaRPr lang="pl-PL" sz="2000" dirty="0"/>
          </a:p>
        </p:txBody>
      </p:sp>
      <p:pic>
        <p:nvPicPr>
          <p:cNvPr id="7" name="Obraz 6"/>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021638" y="1745212"/>
            <a:ext cx="1308100" cy="292100"/>
          </a:xfrm>
          <a:prstGeom prst="rect">
            <a:avLst/>
          </a:prstGeom>
        </p:spPr>
      </p:pic>
      <p:pic>
        <p:nvPicPr>
          <p:cNvPr id="10" name="Image 6">
            <a:extLst>
              <a:ext uri="{FF2B5EF4-FFF2-40B4-BE49-F238E27FC236}">
                <a16:creationId xmlns:a16="http://schemas.microsoft.com/office/drawing/2014/main" id="{66EC3442-3B8F-8243-92DE-470DC14CE3E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2794052210"/>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1992312" y="141661"/>
            <a:ext cx="8218488" cy="810804"/>
          </a:xfrm>
          <a:prstGeom prst="rect">
            <a:avLst/>
          </a:prstGeom>
          <a:noFill/>
          <a:ln>
            <a:noFill/>
          </a:ln>
        </p:spPr>
        <p:txBody>
          <a:bodyPr vert="horz" lIns="91425" tIns="45700" rIns="91425" bIns="45700" rtlCol="0" anchor="ctr" anchorCtr="0">
            <a:noAutofit/>
          </a:bodyPr>
          <a:lstStyle/>
          <a:p>
            <a:pPr lvl="0" algn="ctr">
              <a:buSzPct val="25000"/>
            </a:pPr>
            <a:r>
              <a:rPr lang="pl-PL" sz="4000" dirty="0"/>
              <a:t> </a:t>
            </a:r>
            <a:r>
              <a:rPr lang="pl-PL" sz="4000" dirty="0" err="1"/>
              <a:t>Inclusion</a:t>
            </a:r>
            <a:r>
              <a:rPr lang="pl-PL" sz="4000" dirty="0"/>
              <a:t> </a:t>
            </a:r>
            <a:r>
              <a:rPr lang="pl-PL" sz="4000" dirty="0" err="1"/>
              <a:t>criteria</a:t>
            </a:r>
            <a:r>
              <a:rPr lang="pl-PL" sz="4000" dirty="0"/>
              <a:t> </a:t>
            </a:r>
            <a:endParaRPr lang="pl-PL" sz="3960" dirty="0"/>
          </a:p>
        </p:txBody>
      </p:sp>
      <p:sp>
        <p:nvSpPr>
          <p:cNvPr id="61" name="Shape 61"/>
          <p:cNvSpPr txBox="1">
            <a:spLocks noGrp="1"/>
          </p:cNvSpPr>
          <p:nvPr>
            <p:ph type="body" idx="1"/>
          </p:nvPr>
        </p:nvSpPr>
        <p:spPr>
          <a:xfrm>
            <a:off x="1862447" y="1076179"/>
            <a:ext cx="8478218" cy="5402594"/>
          </a:xfrm>
          <a:prstGeom prst="rect">
            <a:avLst/>
          </a:prstGeom>
          <a:noFill/>
          <a:ln>
            <a:noFill/>
          </a:ln>
        </p:spPr>
        <p:txBody>
          <a:bodyPr vert="horz" lIns="91425" tIns="45700" rIns="91425" bIns="45700" rtlCol="0" anchor="t" anchorCtr="0">
            <a:noAutofit/>
          </a:bodyPr>
          <a:lstStyle/>
          <a:p>
            <a:pPr>
              <a:buFont typeface="Wingdings" pitchFamily="2" charset="2"/>
              <a:buChar char="q"/>
            </a:pPr>
            <a:r>
              <a:rPr lang="pl-PL" b="1" dirty="0">
                <a:solidFill>
                  <a:srgbClr val="002060"/>
                </a:solidFill>
              </a:rPr>
              <a:t> P</a:t>
            </a:r>
            <a:r>
              <a:rPr lang="en-US" b="1" dirty="0" err="1">
                <a:solidFill>
                  <a:srgbClr val="002060"/>
                </a:solidFill>
              </a:rPr>
              <a:t>atient</a:t>
            </a:r>
            <a:r>
              <a:rPr lang="en-US" b="1" dirty="0">
                <a:solidFill>
                  <a:srgbClr val="002060"/>
                </a:solidFill>
              </a:rPr>
              <a:t>:</a:t>
            </a:r>
          </a:p>
          <a:p>
            <a:pPr lvl="1">
              <a:buFont typeface="Arial" pitchFamily="34" charset="0"/>
              <a:buChar char="•"/>
            </a:pPr>
            <a:r>
              <a:rPr lang="pl-PL" dirty="0"/>
              <a:t> </a:t>
            </a:r>
            <a:r>
              <a:rPr lang="en-US" dirty="0"/>
              <a:t>age ≥ 60 years old</a:t>
            </a:r>
            <a:endParaRPr lang="pl-PL" dirty="0"/>
          </a:p>
          <a:p>
            <a:pPr lvl="1">
              <a:buFont typeface="Arial" pitchFamily="34" charset="0"/>
              <a:buChar char="•"/>
            </a:pPr>
            <a:r>
              <a:rPr lang="en-US" dirty="0"/>
              <a:t> recognition of the pre-frail and frail (based on the scale of the Cardiovascular Health Study)</a:t>
            </a:r>
            <a:endParaRPr lang="pl-PL" dirty="0"/>
          </a:p>
          <a:p>
            <a:pPr lvl="1">
              <a:buFont typeface="Arial" pitchFamily="34" charset="0"/>
              <a:buChar char="•"/>
            </a:pPr>
            <a:r>
              <a:rPr lang="en-US" dirty="0"/>
              <a:t> consent to participate in the study</a:t>
            </a:r>
            <a:endParaRPr lang="pl-PL" dirty="0"/>
          </a:p>
          <a:p>
            <a:pPr lvl="1">
              <a:buFont typeface="Arial" pitchFamily="34" charset="0"/>
              <a:buChar char="•"/>
            </a:pPr>
            <a:r>
              <a:rPr lang="en-US" dirty="0"/>
              <a:t> </a:t>
            </a:r>
            <a:r>
              <a:rPr lang="en-US" dirty="0">
                <a:solidFill>
                  <a:schemeClr val="tx1"/>
                </a:solidFill>
              </a:rPr>
              <a:t>patients who can speak the Polish language</a:t>
            </a:r>
          </a:p>
          <a:p>
            <a:pPr>
              <a:buFont typeface="Wingdings" pitchFamily="2" charset="2"/>
              <a:buChar char="q"/>
            </a:pPr>
            <a:r>
              <a:rPr lang="pl-PL" b="1" dirty="0">
                <a:solidFill>
                  <a:srgbClr val="002060"/>
                </a:solidFill>
              </a:rPr>
              <a:t> C</a:t>
            </a:r>
            <a:r>
              <a:rPr lang="en-US" b="1" dirty="0" err="1">
                <a:solidFill>
                  <a:srgbClr val="002060"/>
                </a:solidFill>
              </a:rPr>
              <a:t>aregivers</a:t>
            </a:r>
            <a:r>
              <a:rPr lang="en-US" b="1" dirty="0">
                <a:solidFill>
                  <a:srgbClr val="002060"/>
                </a:solidFill>
              </a:rPr>
              <a:t>:</a:t>
            </a:r>
            <a:endParaRPr lang="pl-PL" b="1" dirty="0">
              <a:solidFill>
                <a:srgbClr val="002060"/>
              </a:solidFill>
            </a:endParaRPr>
          </a:p>
          <a:p>
            <a:pPr lvl="1">
              <a:buFont typeface="Arial" pitchFamily="34" charset="0"/>
              <a:buChar char="•"/>
            </a:pPr>
            <a:r>
              <a:rPr lang="en-US" dirty="0"/>
              <a:t> formal or informal caregivers of person aged ≥ 60 years old</a:t>
            </a:r>
            <a:endParaRPr lang="pl-PL" dirty="0"/>
          </a:p>
          <a:p>
            <a:pPr lvl="1">
              <a:buFont typeface="Arial" pitchFamily="34" charset="0"/>
              <a:buChar char="•"/>
            </a:pPr>
            <a:r>
              <a:rPr lang="en-US" dirty="0"/>
              <a:t> consent to participate in the study</a:t>
            </a:r>
            <a:endParaRPr lang="pl-PL" dirty="0"/>
          </a:p>
          <a:p>
            <a:pPr lvl="1">
              <a:buFont typeface="Arial" pitchFamily="34" charset="0"/>
              <a:buChar char="•"/>
            </a:pPr>
            <a:r>
              <a:rPr lang="en-US" dirty="0"/>
              <a:t> caregivers </a:t>
            </a:r>
            <a:r>
              <a:rPr lang="en-US" dirty="0">
                <a:solidFill>
                  <a:schemeClr val="tx1"/>
                </a:solidFill>
              </a:rPr>
              <a:t>who can speak the Polish language</a:t>
            </a:r>
          </a:p>
          <a:p>
            <a:pPr indent="-342900" algn="ctr">
              <a:spcBef>
                <a:spcPts val="0"/>
              </a:spcBef>
              <a:buClr>
                <a:srgbClr val="2E3191"/>
              </a:buClr>
            </a:pPr>
            <a:endParaRPr lang="pl-PL" sz="3300" dirty="0">
              <a:solidFill>
                <a:schemeClr val="tx1"/>
              </a:solidFill>
            </a:endParaRPr>
          </a:p>
        </p:txBody>
      </p:sp>
      <p:sp>
        <p:nvSpPr>
          <p:cNvPr id="62" name="Shape 62"/>
          <p:cNvSpPr txBox="1">
            <a:spLocks noGrp="1"/>
          </p:cNvSpPr>
          <p:nvPr>
            <p:ph type="body" idx="2"/>
          </p:nvPr>
        </p:nvSpPr>
        <p:spPr>
          <a:xfrm>
            <a:off x="1992312" y="828752"/>
            <a:ext cx="8218488" cy="45719"/>
          </a:xfrm>
          <a:prstGeom prst="rect">
            <a:avLst/>
          </a:prstGeom>
          <a:solidFill>
            <a:schemeClr val="accent1"/>
          </a:solidFill>
          <a:ln>
            <a:noFill/>
          </a:ln>
        </p:spPr>
        <p:txBody>
          <a:bodyPr vert="horz" lIns="91425" tIns="45700" rIns="91425" bIns="45700" rtlCol="0" anchor="t" anchorCtr="0">
            <a:noAutofit/>
          </a:bodyPr>
          <a:lstStyle/>
          <a:p>
            <a:pPr>
              <a:spcBef>
                <a:spcPts val="0"/>
              </a:spcBef>
              <a:buSzPct val="25000"/>
            </a:pPr>
            <a:endParaRPr dirty="0"/>
          </a:p>
        </p:txBody>
      </p:sp>
      <p:pic>
        <p:nvPicPr>
          <p:cNvPr id="5" name="Image 6">
            <a:extLst>
              <a:ext uri="{FF2B5EF4-FFF2-40B4-BE49-F238E27FC236}">
                <a16:creationId xmlns:a16="http://schemas.microsoft.com/office/drawing/2014/main" id="{6E4661D8-57A4-0242-8409-FED3C6AF0B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172381498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endParaRPr lang="pl-PL"/>
          </a:p>
        </p:txBody>
      </p:sp>
      <p:sp>
        <p:nvSpPr>
          <p:cNvPr id="3" name="Symbol zastępczy tekstu 2"/>
          <p:cNvSpPr>
            <a:spLocks noGrp="1"/>
          </p:cNvSpPr>
          <p:nvPr>
            <p:ph type="body" idx="1"/>
          </p:nvPr>
        </p:nvSpPr>
        <p:spPr/>
        <p:txBody>
          <a:bodyPr/>
          <a:lstStyle/>
          <a:p>
            <a:endParaRPr lang="pl-PL" dirty="0"/>
          </a:p>
        </p:txBody>
      </p:sp>
      <p:sp>
        <p:nvSpPr>
          <p:cNvPr id="4" name="Symbol zastępczy tekstu 3"/>
          <p:cNvSpPr>
            <a:spLocks noGrp="1"/>
          </p:cNvSpPr>
          <p:nvPr>
            <p:ph type="body" idx="2"/>
          </p:nvPr>
        </p:nvSpPr>
        <p:spPr/>
        <p:txBody>
          <a:bodyPr>
            <a:normAutofit fontScale="85000" lnSpcReduction="20000"/>
          </a:bodyPr>
          <a:lstStyle/>
          <a:p>
            <a:endParaRPr lang="pl-PL"/>
          </a:p>
        </p:txBody>
      </p:sp>
      <p:pic>
        <p:nvPicPr>
          <p:cNvPr id="6" name="Obraz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14500" y="736600"/>
            <a:ext cx="8750300" cy="5384800"/>
          </a:xfrm>
          <a:prstGeom prst="rect">
            <a:avLst/>
          </a:prstGeom>
        </p:spPr>
      </p:pic>
      <p:pic>
        <p:nvPicPr>
          <p:cNvPr id="7" name="Image 6">
            <a:extLst>
              <a:ext uri="{FF2B5EF4-FFF2-40B4-BE49-F238E27FC236}">
                <a16:creationId xmlns:a16="http://schemas.microsoft.com/office/drawing/2014/main" id="{F0434A87-F213-1849-8695-E01C67ED84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2076209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t>Methods</a:t>
            </a:r>
            <a:endParaRPr lang="pl-PL" dirty="0"/>
          </a:p>
        </p:txBody>
      </p:sp>
      <p:sp>
        <p:nvSpPr>
          <p:cNvPr id="3" name="Symbol zastępczy tekstu 2"/>
          <p:cNvSpPr>
            <a:spLocks noGrp="1"/>
          </p:cNvSpPr>
          <p:nvPr>
            <p:ph type="body" idx="1"/>
          </p:nvPr>
        </p:nvSpPr>
        <p:spPr/>
        <p:txBody>
          <a:bodyPr/>
          <a:lstStyle/>
          <a:p>
            <a:r>
              <a:rPr lang="pl-PL" dirty="0">
                <a:solidFill>
                  <a:srgbClr val="0070C0"/>
                </a:solidFill>
              </a:rPr>
              <a:t> </a:t>
            </a:r>
            <a:r>
              <a:rPr lang="pl-PL" b="1" dirty="0">
                <a:solidFill>
                  <a:srgbClr val="0070C0"/>
                </a:solidFill>
              </a:rPr>
              <a:t>Method: </a:t>
            </a:r>
          </a:p>
          <a:p>
            <a:pPr lvl="1"/>
            <a:r>
              <a:rPr lang="pl-PL" sz="3200" dirty="0"/>
              <a:t> </a:t>
            </a:r>
            <a:r>
              <a:rPr lang="pl-PL" sz="3200" dirty="0" err="1"/>
              <a:t>diagnostic</a:t>
            </a:r>
            <a:r>
              <a:rPr lang="pl-PL" sz="3200" dirty="0"/>
              <a:t> </a:t>
            </a:r>
            <a:r>
              <a:rPr lang="pl-PL" sz="3200" dirty="0" err="1"/>
              <a:t>survey</a:t>
            </a:r>
            <a:r>
              <a:rPr lang="pl-PL" sz="3200" dirty="0"/>
              <a:t> </a:t>
            </a:r>
          </a:p>
          <a:p>
            <a:pPr lvl="1"/>
            <a:endParaRPr lang="pl-PL" sz="3200" dirty="0"/>
          </a:p>
          <a:p>
            <a:r>
              <a:rPr lang="pl-PL" dirty="0"/>
              <a:t> </a:t>
            </a:r>
            <a:r>
              <a:rPr lang="pl-PL" b="1" dirty="0" err="1">
                <a:solidFill>
                  <a:srgbClr val="0070C0"/>
                </a:solidFill>
              </a:rPr>
              <a:t>Technique</a:t>
            </a:r>
            <a:r>
              <a:rPr lang="pl-PL" b="1" dirty="0">
                <a:solidFill>
                  <a:srgbClr val="0070C0"/>
                </a:solidFill>
              </a:rPr>
              <a:t>: </a:t>
            </a:r>
          </a:p>
          <a:p>
            <a:pPr lvl="1"/>
            <a:r>
              <a:rPr lang="pl-PL" sz="3200" dirty="0"/>
              <a:t> the '</a:t>
            </a:r>
            <a:r>
              <a:rPr lang="pl-PL" sz="3200" dirty="0" err="1"/>
              <a:t>surveys</a:t>
            </a:r>
            <a:r>
              <a:rPr lang="pl-PL" sz="3200" dirty="0"/>
              <a:t> </a:t>
            </a:r>
            <a:r>
              <a:rPr lang="pl-PL" sz="3200" dirty="0" err="1"/>
              <a:t>combined</a:t>
            </a:r>
            <a:r>
              <a:rPr lang="pl-PL" sz="3200" dirty="0"/>
              <a:t> with </a:t>
            </a:r>
            <a:r>
              <a:rPr lang="pl-PL" sz="3200" dirty="0" err="1"/>
              <a:t>direct</a:t>
            </a:r>
            <a:r>
              <a:rPr lang="pl-PL" sz="3200" dirty="0"/>
              <a:t> </a:t>
            </a:r>
            <a:r>
              <a:rPr lang="pl-PL" sz="3200" dirty="0" err="1"/>
              <a:t>measurements</a:t>
            </a:r>
            <a:r>
              <a:rPr lang="pl-PL" sz="3200" dirty="0"/>
              <a:t> of </a:t>
            </a:r>
            <a:r>
              <a:rPr lang="pl-PL" sz="3200" dirty="0" err="1"/>
              <a:t>patients</a:t>
            </a:r>
            <a:r>
              <a:rPr lang="pl-PL" sz="3200" dirty="0"/>
              <a:t> </a:t>
            </a:r>
            <a:r>
              <a:rPr lang="pl-PL" sz="3200" dirty="0" err="1"/>
              <a:t>investigated</a:t>
            </a:r>
            <a:r>
              <a:rPr lang="pl-PL" sz="3200" dirty="0"/>
              <a:t> </a:t>
            </a:r>
            <a:r>
              <a:rPr lang="pl-PL" sz="3200" dirty="0" err="1"/>
              <a:t>within</a:t>
            </a:r>
            <a:r>
              <a:rPr lang="pl-PL" sz="3200" dirty="0"/>
              <a:t> 0, </a:t>
            </a:r>
            <a:r>
              <a:rPr lang="pl-PL" sz="3200" dirty="0" err="1"/>
              <a:t>after</a:t>
            </a:r>
            <a:r>
              <a:rPr lang="pl-PL" sz="3200" dirty="0"/>
              <a:t> 3 and 6 </a:t>
            </a:r>
            <a:r>
              <a:rPr lang="pl-PL" sz="3200" dirty="0" err="1"/>
              <a:t>months</a:t>
            </a:r>
            <a:endParaRPr lang="pl-PL" sz="3200" dirty="0"/>
          </a:p>
          <a:p>
            <a:endParaRPr lang="pl-PL" dirty="0"/>
          </a:p>
        </p:txBody>
      </p:sp>
      <p:sp>
        <p:nvSpPr>
          <p:cNvPr id="5" name="Shape 62"/>
          <p:cNvSpPr txBox="1">
            <a:spLocks noGrp="1"/>
          </p:cNvSpPr>
          <p:nvPr>
            <p:ph type="body" idx="2"/>
          </p:nvPr>
        </p:nvSpPr>
        <p:spPr>
          <a:xfrm>
            <a:off x="1992312" y="1421752"/>
            <a:ext cx="8218488" cy="51631"/>
          </a:xfrm>
          <a:prstGeom prst="rect">
            <a:avLst/>
          </a:prstGeom>
          <a:solidFill>
            <a:schemeClr val="accent1"/>
          </a:solidFill>
          <a:ln>
            <a:noFill/>
          </a:ln>
        </p:spPr>
        <p:txBody>
          <a:bodyPr vert="horz" lIns="91425" tIns="45700" rIns="91425" bIns="45700" rtlCol="0" anchor="t" anchorCtr="0">
            <a:noAutofit/>
          </a:bodyPr>
          <a:lstStyle/>
          <a:p>
            <a:pPr>
              <a:spcBef>
                <a:spcPts val="0"/>
              </a:spcBef>
              <a:buSzPct val="25000"/>
            </a:pPr>
            <a:endParaRPr dirty="0"/>
          </a:p>
        </p:txBody>
      </p:sp>
      <p:pic>
        <p:nvPicPr>
          <p:cNvPr id="6" name="Image 6">
            <a:extLst>
              <a:ext uri="{FF2B5EF4-FFF2-40B4-BE49-F238E27FC236}">
                <a16:creationId xmlns:a16="http://schemas.microsoft.com/office/drawing/2014/main" id="{4D5D5507-734F-AB41-8B9E-E0C56B75CF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7775" y="132217"/>
            <a:ext cx="1412050" cy="801434"/>
          </a:xfrm>
          <a:prstGeom prst="rect">
            <a:avLst/>
          </a:prstGeom>
        </p:spPr>
      </p:pic>
    </p:spTree>
    <p:extLst>
      <p:ext uri="{BB962C8B-B14F-4D97-AF65-F5344CB8AC3E}">
        <p14:creationId xmlns:p14="http://schemas.microsoft.com/office/powerpoint/2010/main" val="167235828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1583</TotalTime>
  <Words>3341</Words>
  <Application>Microsoft Macintosh PowerPoint</Application>
  <PresentationFormat>Grand écran</PresentationFormat>
  <Paragraphs>801</Paragraphs>
  <Slides>59</Slides>
  <Notes>21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59</vt:i4>
      </vt:variant>
    </vt:vector>
  </HeadingPairs>
  <TitlesOfParts>
    <vt:vector size="64" baseType="lpstr">
      <vt:lpstr>Arial</vt:lpstr>
      <vt:lpstr>Calibri</vt:lpstr>
      <vt:lpstr>Calibri Light</vt:lpstr>
      <vt:lpstr>Wingdings</vt:lpstr>
      <vt:lpstr>Thème Office</vt:lpstr>
      <vt:lpstr>FRAILTY, you said FRAILTY ? What is it ?</vt:lpstr>
      <vt:lpstr>Présentation PowerPoint</vt:lpstr>
      <vt:lpstr>Présentation PowerPoint</vt:lpstr>
      <vt:lpstr>Présentation PowerPoint</vt:lpstr>
      <vt:lpstr>Interventions in Frailty – WMU,Poland (ClinicalTrials NCT03194412)  Donata Kurpas, Maria Magdalena Bujnowska-Fedak, Aneta Soll, Katarzyna Szwamel Wroclaw Medical University, Poland</vt:lpstr>
      <vt:lpstr>Interventions WMU</vt:lpstr>
      <vt:lpstr> Inclusion criteria </vt:lpstr>
      <vt:lpstr>Présentation PowerPoint</vt:lpstr>
      <vt:lpstr>Methods</vt:lpstr>
      <vt:lpstr>Methods - Tools</vt:lpstr>
      <vt:lpstr>Methods - Tools</vt:lpstr>
      <vt:lpstr>Présentation PowerPoint</vt:lpstr>
      <vt:lpstr>  Group 1. Diet /nutritional</vt:lpstr>
      <vt:lpstr>Group 2. Physical activity </vt:lpstr>
      <vt:lpstr>Group 3. Comprehensive therapy  </vt:lpstr>
      <vt:lpstr>Group 4. Caregivers of elderly </vt:lpstr>
      <vt:lpstr>Group 5. Control group </vt:lpstr>
      <vt:lpstr>Présentation PowerPoint</vt:lpstr>
      <vt:lpstr>Guidelines</vt:lpstr>
      <vt:lpstr>Guidelines</vt:lpstr>
      <vt:lpstr>Guidelines</vt:lpstr>
      <vt:lpstr>Présentation PowerPoint</vt:lpstr>
      <vt:lpstr>Présentation PowerPoint</vt:lpstr>
      <vt:lpstr>Présentation PowerPoint</vt:lpstr>
      <vt:lpstr>Présentation PowerPoint</vt:lpstr>
      <vt:lpstr>Présentation PowerPoint</vt:lpstr>
      <vt:lpstr>Présentation PowerPoint</vt:lpstr>
      <vt:lpstr>Patients – WMU pilot</vt:lpstr>
      <vt:lpstr>Gender and Age</vt:lpstr>
      <vt:lpstr>Level of education</vt:lpstr>
      <vt:lpstr>Martial status</vt:lpstr>
      <vt:lpstr>Place of residence</vt:lpstr>
      <vt:lpstr>Right hand grip strenght (kg)</vt:lpstr>
      <vt:lpstr>Left hand grip strenght (kg)</vt:lpstr>
      <vt:lpstr>CES-D Center for Epidemiologic Studies Depression Scale </vt:lpstr>
      <vt:lpstr>MOCA - Montreal Cognitive Assessment </vt:lpstr>
      <vt:lpstr>GDS - Geriatric Depression Scale </vt:lpstr>
      <vt:lpstr>TUG - Timed up and go test  (seconds)</vt:lpstr>
      <vt:lpstr>Pro-healthy behaviours (sum)</vt:lpstr>
      <vt:lpstr>CANSAS (Camberwell index)</vt:lpstr>
      <vt:lpstr>QoL Physical domain</vt:lpstr>
      <vt:lpstr>QoL Psychological domain</vt:lpstr>
      <vt:lpstr>QoL Sociological domain</vt:lpstr>
      <vt:lpstr>QoL Environmental domain</vt:lpstr>
      <vt:lpstr>ADL - Activities of Daily Living </vt:lpstr>
      <vt:lpstr>IADL - Instrumental Activities of Daily Living </vt:lpstr>
      <vt:lpstr>Beck Depression Inventory</vt:lpstr>
      <vt:lpstr>Seniors about the interventions</vt:lpstr>
      <vt:lpstr>Seniors about the PKE</vt:lpstr>
      <vt:lpstr>The biggest difficulties for patients:</vt:lpstr>
      <vt:lpstr>Reasons for reducing groups:</vt:lpstr>
      <vt:lpstr>The Info Movie for the Patients</vt:lpstr>
      <vt:lpstr>Frailty scale</vt:lpstr>
      <vt:lpstr>The Short Physical Performance Battery (SPPB) </vt:lpstr>
      <vt:lpstr>Linda Fried Criteria (Frailty Phenotype model) </vt:lpstr>
      <vt:lpstr>The Frailty Trait scale </vt:lpstr>
      <vt:lpstr>Gerontopole frailty screening tool</vt:lpstr>
      <vt:lpstr>What is used?</vt:lpstr>
      <vt:lpstr>In your Daily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FRAILTY, you said FRAILTY ? What is it ?</dc:title>
  <dc:creator>jean-pierre jacquet</dc:creator>
  <cp:lastModifiedBy>Jean-Baptiste Kern</cp:lastModifiedBy>
  <cp:revision>19</cp:revision>
  <dcterms:created xsi:type="dcterms:W3CDTF">2018-11-06T14:51:16Z</dcterms:created>
  <dcterms:modified xsi:type="dcterms:W3CDTF">2019-02-26T21:34:17Z</dcterms:modified>
</cp:coreProperties>
</file>