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42803763"/>
  <p:notesSz cx="29819600" cy="42341800"/>
  <p:defaultTextStyle>
    <a:defPPr>
      <a:defRPr lang="fr-F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97"/>
    <a:srgbClr val="D5D1C8"/>
    <a:srgbClr val="B51B2A"/>
    <a:srgbClr val="FFFFFF"/>
    <a:srgbClr val="FF7E32"/>
    <a:srgbClr val="FF272E"/>
    <a:srgbClr val="FFCD10"/>
    <a:srgbClr val="BED445"/>
    <a:srgbClr val="5D9DCB"/>
    <a:srgbClr val="D22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25" d="100"/>
          <a:sy n="25" d="100"/>
        </p:scale>
        <p:origin x="-1928" y="1504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CCC-31AA-49B3-95B4-D8B74691F277}" type="datetimeFigureOut">
              <a:rPr lang="fr-FR" smtClean="0"/>
              <a:t>28/02/19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E007-746D-4E6A-B4AB-A71C96B5F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2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CCC-31AA-49B3-95B4-D8B74691F277}" type="datetimeFigureOut">
              <a:rPr lang="fr-FR" smtClean="0"/>
              <a:t>28/02/19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E007-746D-4E6A-B4AB-A71C96B5F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47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CCC-31AA-49B3-95B4-D8B74691F277}" type="datetimeFigureOut">
              <a:rPr lang="fr-FR" smtClean="0"/>
              <a:t>28/02/19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E007-746D-4E6A-B4AB-A71C96B5F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11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CCC-31AA-49B3-95B4-D8B74691F277}" type="datetimeFigureOut">
              <a:rPr lang="fr-FR" smtClean="0"/>
              <a:t>28/02/19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E007-746D-4E6A-B4AB-A71C96B5F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67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CCC-31AA-49B3-95B4-D8B74691F277}" type="datetimeFigureOut">
              <a:rPr lang="fr-FR" smtClean="0"/>
              <a:t>28/02/19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E007-746D-4E6A-B4AB-A71C96B5F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28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CCC-31AA-49B3-95B4-D8B74691F277}" type="datetimeFigureOut">
              <a:rPr lang="fr-FR" smtClean="0"/>
              <a:t>28/02/19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E007-746D-4E6A-B4AB-A71C96B5F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27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CCC-31AA-49B3-95B4-D8B74691F277}" type="datetimeFigureOut">
              <a:rPr lang="fr-FR" smtClean="0"/>
              <a:t>28/02/19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E007-746D-4E6A-B4AB-A71C96B5F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08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CCC-31AA-49B3-95B4-D8B74691F277}" type="datetimeFigureOut">
              <a:rPr lang="fr-FR" smtClean="0"/>
              <a:t>28/02/19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E007-746D-4E6A-B4AB-A71C96B5F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91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CCC-31AA-49B3-95B4-D8B74691F277}" type="datetimeFigureOut">
              <a:rPr lang="fr-FR" smtClean="0"/>
              <a:t>28/02/19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E007-746D-4E6A-B4AB-A71C96B5F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90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CCC-31AA-49B3-95B4-D8B74691F277}" type="datetimeFigureOut">
              <a:rPr lang="fr-FR" smtClean="0"/>
              <a:t>28/02/19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E007-746D-4E6A-B4AB-A71C96B5F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2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CCC-31AA-49B3-95B4-D8B74691F277}" type="datetimeFigureOut">
              <a:rPr lang="fr-FR" smtClean="0"/>
              <a:t>28/02/19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E007-746D-4E6A-B4AB-A71C96B5F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55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3ECCC-31AA-49B3-95B4-D8B74691F277}" type="datetimeFigureOut">
              <a:rPr lang="fr-FR" smtClean="0"/>
              <a:t>28/02/19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AE007-746D-4E6A-B4AB-A71C96B5F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78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0" y="0"/>
            <a:ext cx="5303674" cy="4490448"/>
          </a:xfrm>
          <a:prstGeom prst="roundRect">
            <a:avLst>
              <a:gd name="adj" fmla="val 4663"/>
            </a:avLst>
          </a:prstGeom>
          <a:solidFill>
            <a:schemeClr val="bg1">
              <a:alpha val="56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901811" y="32918130"/>
            <a:ext cx="28305558" cy="51810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381000" dist="381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6740"/>
          </a:p>
        </p:txBody>
      </p:sp>
      <p:sp>
        <p:nvSpPr>
          <p:cNvPr id="64" name="Rectangle 63"/>
          <p:cNvSpPr/>
          <p:nvPr/>
        </p:nvSpPr>
        <p:spPr>
          <a:xfrm>
            <a:off x="901811" y="17789489"/>
            <a:ext cx="28305558" cy="138912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381000" dist="381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6740"/>
          </a:p>
        </p:txBody>
      </p:sp>
      <p:sp>
        <p:nvSpPr>
          <p:cNvPr id="41" name="Rectangle 40"/>
          <p:cNvSpPr/>
          <p:nvPr/>
        </p:nvSpPr>
        <p:spPr>
          <a:xfrm>
            <a:off x="901811" y="7872656"/>
            <a:ext cx="28305558" cy="853777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381000" dist="381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674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49209" y="2199891"/>
            <a:ext cx="22783674" cy="2298031"/>
          </a:xfrm>
        </p:spPr>
        <p:txBody>
          <a:bodyPr>
            <a:noAutofit/>
          </a:bodyPr>
          <a:lstStyle/>
          <a:p>
            <a:pPr algn="l">
              <a:spcBef>
                <a:spcPts val="3567"/>
              </a:spcBef>
              <a:spcAft>
                <a:spcPts val="1189"/>
              </a:spcAft>
            </a:pPr>
            <a:r>
              <a:rPr lang="en-US" sz="7926" spc="50" dirty="0">
                <a:solidFill>
                  <a:srgbClr val="B51B2A"/>
                </a:solidFill>
                <a:latin typeface="Tw Cen MT Condensed Extra Bold" panose="020B0803020202020204" pitchFamily="34" charset="0"/>
              </a:rPr>
              <a:t>Anticoagulants safety in general practice: one year results </a:t>
            </a:r>
            <a:br>
              <a:rPr lang="en-US" sz="7926" spc="50" dirty="0">
                <a:solidFill>
                  <a:srgbClr val="B51B2A"/>
                </a:solidFill>
                <a:latin typeface="Tw Cen MT Condensed Extra Bold" panose="020B0803020202020204" pitchFamily="34" charset="0"/>
              </a:rPr>
            </a:br>
            <a:r>
              <a:rPr lang="en-US" sz="7926" spc="50" dirty="0">
                <a:solidFill>
                  <a:srgbClr val="B51B2A"/>
                </a:solidFill>
                <a:latin typeface="Tw Cen MT Condensed Extra Bold" panose="020B0803020202020204" pitchFamily="34" charset="0"/>
              </a:rPr>
              <a:t>from the CACAO multicenter prospective cohort </a:t>
            </a:r>
            <a:r>
              <a:rPr lang="en-US" sz="7926" spc="50" dirty="0" smtClean="0">
                <a:solidFill>
                  <a:srgbClr val="B51B2A"/>
                </a:solidFill>
                <a:latin typeface="Tw Cen MT Condensed Extra Bold" panose="020B0803020202020204" pitchFamily="34" charset="0"/>
              </a:rPr>
              <a:t>study.</a:t>
            </a:r>
            <a:endParaRPr lang="fr-FR" sz="7926" spc="50" dirty="0">
              <a:solidFill>
                <a:srgbClr val="B51B2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374552" y="8126594"/>
            <a:ext cx="5996849" cy="144851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4800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Aim</a:t>
            </a:r>
            <a:r>
              <a:rPr lang="fr-FR" sz="48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 </a:t>
            </a:r>
            <a:endParaRPr lang="fr-FR" sz="4800" b="1" cap="small" dirty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4C33CDE8-8002-49C4-870A-6EB08C9C82BF}"/>
              </a:ext>
            </a:extLst>
          </p:cNvPr>
          <p:cNvSpPr txBox="1">
            <a:spLocks/>
          </p:cNvSpPr>
          <p:nvPr/>
        </p:nvSpPr>
        <p:spPr>
          <a:xfrm>
            <a:off x="975472" y="4565227"/>
            <a:ext cx="28309738" cy="680252"/>
          </a:xfrm>
          <a:prstGeom prst="rect">
            <a:avLst/>
          </a:prstGeom>
        </p:spPr>
        <p:txBody>
          <a:bodyPr vert="horz" lIns="90600" tIns="45300" rIns="90600" bIns="4530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2800" spc="100" dirty="0" smtClean="0">
                <a:latin typeface="Tw Cen MT" panose="020B0602020104020603" pitchFamily="34" charset="0"/>
                <a:cs typeface="Arial" panose="020B0604020202020204" pitchFamily="34" charset="0"/>
              </a:rPr>
              <a:t>P. Frappé</a:t>
            </a:r>
            <a:r>
              <a:rPr lang="fr-FR" sz="2800" spc="100" baseline="30000" dirty="0" smtClean="0">
                <a:latin typeface="Tw Cen MT" panose="020B0602020104020603" pitchFamily="34" charset="0"/>
                <a:cs typeface="Arial" panose="020B0604020202020204" pitchFamily="34" charset="0"/>
              </a:rPr>
              <a:t>1,2,3</a:t>
            </a:r>
            <a:r>
              <a:rPr lang="fr-FR" sz="2800" spc="100" dirty="0" smtClean="0">
                <a:latin typeface="Tw Cen MT" panose="020B0602020104020603" pitchFamily="34" charset="0"/>
                <a:cs typeface="Arial" panose="020B0604020202020204" pitchFamily="34" charset="0"/>
              </a:rPr>
              <a:t>, J. Cogneau</a:t>
            </a:r>
            <a:r>
              <a:rPr lang="fr-FR" sz="2800" spc="100" baseline="30000" dirty="0" smtClean="0">
                <a:latin typeface="Tw Cen MT" panose="020B0602020104020603" pitchFamily="34" charset="0"/>
                <a:cs typeface="Arial" panose="020B0604020202020204" pitchFamily="34" charset="0"/>
              </a:rPr>
              <a:t>4</a:t>
            </a:r>
            <a:r>
              <a:rPr lang="fr-FR" sz="2800" spc="100" dirty="0" smtClean="0">
                <a:latin typeface="Tw Cen MT" panose="020B0602020104020603" pitchFamily="34" charset="0"/>
                <a:cs typeface="Arial" panose="020B0604020202020204" pitchFamily="34" charset="0"/>
              </a:rPr>
              <a:t>, Y. Gaboreau</a:t>
            </a:r>
            <a:r>
              <a:rPr lang="fr-FR" sz="2800" spc="100" baseline="30000" dirty="0" smtClean="0">
                <a:latin typeface="Tw Cen MT" panose="020B0602020104020603" pitchFamily="34" charset="0"/>
                <a:cs typeface="Arial" panose="020B0604020202020204" pitchFamily="34" charset="0"/>
              </a:rPr>
              <a:t>5,6</a:t>
            </a:r>
            <a:r>
              <a:rPr lang="fr-FR" sz="2800" spc="100" dirty="0" smtClean="0">
                <a:latin typeface="Tw Cen MT" panose="020B0602020104020603" pitchFamily="34" charset="0"/>
                <a:cs typeface="Arial" panose="020B0604020202020204" pitchFamily="34" charset="0"/>
              </a:rPr>
              <a:t>, N. Abenhaïm</a:t>
            </a:r>
            <a:r>
              <a:rPr lang="fr-FR" sz="2800" spc="100" baseline="30000" dirty="0" smtClean="0">
                <a:latin typeface="Tw Cen MT" panose="020B0602020104020603" pitchFamily="34" charset="0"/>
                <a:cs typeface="Arial" panose="020B0604020202020204" pitchFamily="34" charset="0"/>
              </a:rPr>
              <a:t>4</a:t>
            </a:r>
            <a:r>
              <a:rPr lang="fr-FR" sz="2800" spc="100" dirty="0" smtClean="0">
                <a:latin typeface="Tw Cen MT" panose="020B0602020104020603" pitchFamily="34" charset="0"/>
                <a:cs typeface="Arial" panose="020B0604020202020204" pitchFamily="34" charset="0"/>
              </a:rPr>
              <a:t>, M. Bayen</a:t>
            </a:r>
            <a:r>
              <a:rPr lang="fr-FR" sz="2800" spc="100" baseline="30000" dirty="0" smtClean="0">
                <a:latin typeface="Tw Cen MT" panose="020B0602020104020603" pitchFamily="34" charset="0"/>
                <a:cs typeface="Arial" panose="020B0604020202020204" pitchFamily="34" charset="0"/>
              </a:rPr>
              <a:t>7</a:t>
            </a:r>
            <a:r>
              <a:rPr lang="fr-FR" sz="2800" spc="100" dirty="0" smtClean="0">
                <a:latin typeface="Tw Cen MT" panose="020B0602020104020603" pitchFamily="34" charset="0"/>
                <a:cs typeface="Arial" panose="020B0604020202020204" pitchFamily="34" charset="0"/>
              </a:rPr>
              <a:t>, C. Guichard</a:t>
            </a:r>
            <a:r>
              <a:rPr lang="fr-FR" sz="2800" spc="100" baseline="30000" dirty="0" smtClean="0">
                <a:latin typeface="Tw Cen MT" panose="020B0602020104020603" pitchFamily="34" charset="0"/>
                <a:cs typeface="Arial" panose="020B0604020202020204" pitchFamily="34" charset="0"/>
              </a:rPr>
              <a:t>4</a:t>
            </a:r>
            <a:r>
              <a:rPr lang="fr-FR" sz="2800" spc="100" dirty="0" smtClean="0">
                <a:latin typeface="Tw Cen MT" panose="020B0602020104020603" pitchFamily="34" charset="0"/>
                <a:cs typeface="Arial" panose="020B0604020202020204" pitchFamily="34" charset="0"/>
              </a:rPr>
              <a:t>, J-P. Jacquet</a:t>
            </a:r>
            <a:r>
              <a:rPr lang="fr-FR" sz="2800" spc="100" baseline="30000" dirty="0" smtClean="0">
                <a:latin typeface="Tw Cen MT" panose="020B0602020104020603" pitchFamily="34" charset="0"/>
                <a:cs typeface="Arial" panose="020B0604020202020204" pitchFamily="34" charset="0"/>
              </a:rPr>
              <a:t>5</a:t>
            </a:r>
            <a:r>
              <a:rPr lang="fr-FR" sz="2800" spc="100" dirty="0" smtClean="0">
                <a:latin typeface="Tw Cen MT" panose="020B0602020104020603" pitchFamily="34" charset="0"/>
                <a:cs typeface="Arial" panose="020B0604020202020204" pitchFamily="34" charset="0"/>
              </a:rPr>
              <a:t>, F. Lacoin</a:t>
            </a:r>
            <a:r>
              <a:rPr lang="fr-FR" sz="2800" spc="100" baseline="30000" dirty="0">
                <a:latin typeface="Tw Cen MT" panose="020B0602020104020603" pitchFamily="34" charset="0"/>
                <a:cs typeface="Arial" panose="020B0604020202020204" pitchFamily="34" charset="0"/>
              </a:rPr>
              <a:t>4</a:t>
            </a:r>
            <a:r>
              <a:rPr lang="fr-FR" sz="2800" spc="100" dirty="0" smtClean="0">
                <a:latin typeface="Tw Cen MT" panose="020B0602020104020603" pitchFamily="34" charset="0"/>
                <a:cs typeface="Arial" panose="020B0604020202020204" pitchFamily="34" charset="0"/>
              </a:rPr>
              <a:t>, S. Liébart</a:t>
            </a:r>
            <a:r>
              <a:rPr lang="fr-FR" sz="2800" spc="100" baseline="30000" dirty="0">
                <a:latin typeface="Tw Cen MT" panose="020B0602020104020603" pitchFamily="34" charset="0"/>
                <a:cs typeface="Arial" panose="020B0604020202020204" pitchFamily="34" charset="0"/>
              </a:rPr>
              <a:t>8</a:t>
            </a:r>
            <a:r>
              <a:rPr lang="fr-FR" sz="2800" spc="100" dirty="0" smtClean="0">
                <a:latin typeface="Tw Cen MT" panose="020B0602020104020603" pitchFamily="34" charset="0"/>
                <a:cs typeface="Arial" panose="020B0604020202020204" pitchFamily="34" charset="0"/>
              </a:rPr>
              <a:t>, L. Bertoletti</a:t>
            </a:r>
            <a:r>
              <a:rPr lang="fr-FR" sz="2800" spc="100" baseline="30000" dirty="0" smtClean="0">
                <a:latin typeface="Tw Cen MT" panose="020B0602020104020603" pitchFamily="34" charset="0"/>
                <a:cs typeface="Arial" panose="020B0604020202020204" pitchFamily="34" charset="0"/>
              </a:rPr>
              <a:t>2,9</a:t>
            </a:r>
            <a:r>
              <a:rPr lang="fr-FR" sz="2800" spc="100" dirty="0" smtClean="0">
                <a:latin typeface="Tw Cen MT" panose="020B0602020104020603" pitchFamily="34" charset="0"/>
                <a:cs typeface="Arial" panose="020B0604020202020204" pitchFamily="34" charset="0"/>
              </a:rPr>
              <a:t>, J-L. Bosson</a:t>
            </a:r>
            <a:r>
              <a:rPr lang="fr-FR" sz="2800" spc="100" baseline="30000" dirty="0" smtClean="0">
                <a:latin typeface="Tw Cen MT" panose="020B0602020104020603" pitchFamily="34" charset="0"/>
                <a:cs typeface="Arial" panose="020B0604020202020204" pitchFamily="34" charset="0"/>
              </a:rPr>
              <a:t>6</a:t>
            </a:r>
            <a:r>
              <a:rPr lang="fr-FR" sz="2800" spc="100" dirty="0" smtClean="0">
                <a:latin typeface="Tw Cen MT" panose="020B0602020104020603" pitchFamily="34" charset="0"/>
                <a:cs typeface="Arial" panose="020B0604020202020204" pitchFamily="34" charset="0"/>
              </a:rPr>
              <a:t> for the CACAO </a:t>
            </a:r>
            <a:r>
              <a:rPr lang="fr-FR" sz="2800" spc="100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study</a:t>
            </a:r>
            <a:r>
              <a:rPr lang="fr-FR" sz="2800" spc="100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2800" spc="100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investigators</a:t>
            </a:r>
            <a:endParaRPr lang="fr-FR" sz="2800" spc="100" dirty="0" smtClean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just"/>
            <a:endParaRPr lang="fr-FR" sz="2400" spc="100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3587FCA-619B-4C51-AAB7-63808C279AC2}"/>
              </a:ext>
            </a:extLst>
          </p:cNvPr>
          <p:cNvSpPr txBox="1"/>
          <p:nvPr/>
        </p:nvSpPr>
        <p:spPr>
          <a:xfrm>
            <a:off x="989607" y="5295389"/>
            <a:ext cx="9475560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2000" i="1" dirty="0">
                <a:latin typeface="Tw Cen MT" panose="020B0602020104020603" pitchFamily="34" charset="0"/>
                <a:cs typeface="Arial" panose="020B0604020202020204" pitchFamily="34" charset="0"/>
              </a:rPr>
              <a:t>1.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Department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of General Practice,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University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of </a:t>
            </a:r>
            <a:r>
              <a:rPr lang="fr-FR" sz="2000" i="1" dirty="0">
                <a:latin typeface="Tw Cen MT" panose="020B0602020104020603" pitchFamily="34" charset="0"/>
                <a:cs typeface="Arial" panose="020B0604020202020204" pitchFamily="34" charset="0"/>
              </a:rPr>
              <a:t>Saint-Etienne, Saint-Etienne, France</a:t>
            </a:r>
          </a:p>
          <a:p>
            <a:r>
              <a:rPr lang="fr-FR" sz="2000" i="1" dirty="0">
                <a:latin typeface="Tw Cen MT" panose="020B0602020104020603" pitchFamily="34" charset="0"/>
                <a:cs typeface="Arial" panose="020B0604020202020204" pitchFamily="34" charset="0"/>
              </a:rPr>
              <a:t>2. Inserm 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UMR 1059 and CIC-EC 1408,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University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of </a:t>
            </a:r>
            <a:r>
              <a:rPr lang="fr-FR" sz="2000" i="1" dirty="0">
                <a:latin typeface="Tw Cen MT" panose="020B0602020104020603" pitchFamily="34" charset="0"/>
                <a:cs typeface="Arial" panose="020B0604020202020204" pitchFamily="34" charset="0"/>
              </a:rPr>
              <a:t>Saint-Etienne, Saint-Etienne, 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France</a:t>
            </a:r>
          </a:p>
          <a:p>
            <a:r>
              <a:rPr lang="fr-FR" sz="2000" i="1" dirty="0">
                <a:latin typeface="Tw Cen MT" panose="020B0602020104020603" pitchFamily="34" charset="0"/>
                <a:cs typeface="Arial" panose="020B0604020202020204" pitchFamily="34" charset="0"/>
              </a:rPr>
              <a:t>3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.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Primary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Care Unit,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University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of Geneva,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Switzerland</a:t>
            </a:r>
            <a:endParaRPr lang="fr-FR" sz="2000" i="1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3587FCA-619B-4C51-AAB7-63808C279AC2}"/>
              </a:ext>
            </a:extLst>
          </p:cNvPr>
          <p:cNvSpPr txBox="1"/>
          <p:nvPr/>
        </p:nvSpPr>
        <p:spPr>
          <a:xfrm>
            <a:off x="3531401" y="39760517"/>
            <a:ext cx="19489290" cy="82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482" indent="-355482">
              <a:spcAft>
                <a:spcPts val="600"/>
              </a:spcAft>
              <a:buAutoNum type="arabicPeriod"/>
            </a:pPr>
            <a:r>
              <a:rPr lang="fr-FR" sz="237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Frappé </a:t>
            </a:r>
            <a:r>
              <a:rPr lang="fr-FR" sz="2378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P, </a:t>
            </a:r>
            <a:r>
              <a:rPr lang="fr-FR" sz="2378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Cogneau</a:t>
            </a:r>
            <a:r>
              <a:rPr lang="fr-FR" sz="2378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J, Gaboreau Y, </a:t>
            </a:r>
            <a:r>
              <a:rPr lang="fr-FR" sz="2378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Abenhaïm</a:t>
            </a:r>
            <a:r>
              <a:rPr lang="fr-FR" sz="2378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N, </a:t>
            </a:r>
            <a:r>
              <a:rPr lang="fr-FR" sz="2378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Bayen</a:t>
            </a:r>
            <a:r>
              <a:rPr lang="fr-FR" sz="2378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M, </a:t>
            </a:r>
            <a:r>
              <a:rPr lang="fr-FR" sz="2378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Calafiore</a:t>
            </a:r>
            <a:r>
              <a:rPr lang="fr-FR" sz="2378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M, Guichard C, Jacquet JP, </a:t>
            </a:r>
            <a:r>
              <a:rPr lang="fr-FR" sz="2378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Lacoin</a:t>
            </a:r>
            <a:r>
              <a:rPr lang="fr-FR" sz="2378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F, Bertoletti L; CACAO </a:t>
            </a:r>
            <a:r>
              <a:rPr lang="fr-FR" sz="2378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study</a:t>
            </a:r>
            <a:r>
              <a:rPr lang="fr-FR" sz="2378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FR" sz="2378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investigators</a:t>
            </a:r>
            <a:r>
              <a:rPr lang="fr-FR" sz="2378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. </a:t>
            </a:r>
            <a:r>
              <a:rPr lang="fr-FR" sz="237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fr-FR" sz="237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r>
              <a:rPr lang="en-US" sz="237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Areas </a:t>
            </a:r>
            <a:r>
              <a:rPr lang="en-US" sz="2378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of improvement in anticoagulant safety. Data from the CACAO study, a cohort in general practice</a:t>
            </a:r>
            <a:r>
              <a:rPr lang="en-US" sz="237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. </a:t>
            </a:r>
            <a:r>
              <a:rPr lang="pt-BR" sz="2378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PLoS One. </a:t>
            </a:r>
            <a:r>
              <a:rPr lang="pt-BR" sz="237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2017:6;12(4</a:t>
            </a:r>
            <a:r>
              <a:rPr lang="pt-BR" sz="2378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):e0175167. </a:t>
            </a:r>
          </a:p>
        </p:txBody>
      </p:sp>
      <p:sp>
        <p:nvSpPr>
          <p:cNvPr id="34" name="Sous-titre 2"/>
          <p:cNvSpPr txBox="1">
            <a:spLocks/>
          </p:cNvSpPr>
          <p:nvPr/>
        </p:nvSpPr>
        <p:spPr>
          <a:xfrm>
            <a:off x="2658018" y="9434360"/>
            <a:ext cx="27930976" cy="800552"/>
          </a:xfrm>
          <a:prstGeom prst="rect">
            <a:avLst/>
          </a:prstGeom>
        </p:spPr>
        <p:txBody>
          <a:bodyPr vert="horz" lIns="90600" tIns="45300" rIns="90600" bIns="4530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32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   </a:t>
            </a:r>
            <a:r>
              <a:rPr lang="en-US" sz="32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Our aim was to compare the </a:t>
            </a:r>
            <a:r>
              <a:rPr lang="en-US" sz="32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occurrence of </a:t>
            </a:r>
            <a:r>
              <a:rPr lang="en-US" sz="32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arterial or venous events, bleedings and deaths </a:t>
            </a:r>
            <a:r>
              <a:rPr lang="en-US" sz="32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between vitamin K antagonist (VKA) and direct oral anticoagulants (DOAC</a:t>
            </a:r>
            <a:r>
              <a:rPr lang="en-US" sz="32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) </a:t>
            </a:r>
            <a:r>
              <a:rPr lang="en-US" sz="32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in a general practice setting </a:t>
            </a:r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3461950" y="40763413"/>
            <a:ext cx="5693377" cy="1084717"/>
          </a:xfrm>
          <a:prstGeom prst="rect">
            <a:avLst/>
          </a:prstGeom>
        </p:spPr>
        <p:txBody>
          <a:bodyPr vert="horz" lIns="90600" tIns="45300" rIns="90600" bIns="4530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fr-FR" sz="3200" cap="all" dirty="0" smtClean="0">
                <a:solidFill>
                  <a:srgbClr val="B51B2A"/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www.etudecacao.fr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fr-FR" sz="3200" cap="all" dirty="0" smtClean="0">
                <a:solidFill>
                  <a:srgbClr val="B51B2A"/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contact@etudecacao.fr</a:t>
            </a:r>
            <a:endParaRPr lang="fr-FR" sz="1200" cap="all" dirty="0">
              <a:solidFill>
                <a:srgbClr val="B51B2A"/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xmlns="" id="{83587FCA-619B-4C51-AAB7-63808C279AC2}"/>
              </a:ext>
            </a:extLst>
          </p:cNvPr>
          <p:cNvSpPr txBox="1"/>
          <p:nvPr/>
        </p:nvSpPr>
        <p:spPr>
          <a:xfrm>
            <a:off x="19495271" y="5295389"/>
            <a:ext cx="10184629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7.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Department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of General Practice,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University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of Lille</a:t>
            </a:r>
            <a:r>
              <a:rPr lang="fr-FR" sz="2000" i="1" dirty="0">
                <a:latin typeface="Tw Cen MT" panose="020B0602020104020603" pitchFamily="34" charset="0"/>
                <a:cs typeface="Arial" panose="020B0604020202020204" pitchFamily="34" charset="0"/>
              </a:rPr>
              <a:t>, Lille, France</a:t>
            </a:r>
          </a:p>
          <a:p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8.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Ambulatory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Care Consultation Unit,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University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Hospital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of Saint-Etienne</a:t>
            </a:r>
            <a:r>
              <a:rPr lang="fr-FR" sz="2000" i="1" dirty="0">
                <a:latin typeface="Tw Cen MT" panose="020B0602020104020603" pitchFamily="34" charset="0"/>
                <a:cs typeface="Arial" panose="020B0604020202020204" pitchFamily="34" charset="0"/>
              </a:rPr>
              <a:t>, Saint-Etienne, France </a:t>
            </a:r>
          </a:p>
          <a:p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9.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Department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of </a:t>
            </a:r>
            <a:r>
              <a:rPr lang="fr-FR" sz="2000" i="1" dirty="0" err="1">
                <a:latin typeface="Tw Cen MT" panose="020B0602020104020603" pitchFamily="34" charset="0"/>
                <a:cs typeface="Arial" panose="020B0604020202020204" pitchFamily="34" charset="0"/>
              </a:rPr>
              <a:t>V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ascular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Medicine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and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Therapeutics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,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University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Hospital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of Saint-Etienne, France</a:t>
            </a:r>
            <a:endParaRPr lang="fr-FR" sz="2000" i="1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83587FCA-619B-4C51-AAB7-63808C279AC2}"/>
              </a:ext>
            </a:extLst>
          </p:cNvPr>
          <p:cNvSpPr txBox="1"/>
          <p:nvPr/>
        </p:nvSpPr>
        <p:spPr>
          <a:xfrm>
            <a:off x="10465166" y="5295389"/>
            <a:ext cx="8887386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2000" i="1" dirty="0">
                <a:latin typeface="Tw Cen MT" panose="020B0602020104020603" pitchFamily="34" charset="0"/>
                <a:cs typeface="Arial" panose="020B0604020202020204" pitchFamily="34" charset="0"/>
              </a:rPr>
              <a:t>4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. </a:t>
            </a:r>
            <a:r>
              <a:rPr lang="fr-FR" sz="2000" i="1" dirty="0">
                <a:latin typeface="Tw Cen MT" panose="020B0602020104020603" pitchFamily="34" charset="0"/>
                <a:cs typeface="Arial" panose="020B0604020202020204" pitchFamily="34" charset="0"/>
              </a:rPr>
              <a:t>Institut de Recherche en Médecine Générale, Paris, France </a:t>
            </a:r>
            <a:endParaRPr lang="fr-FR" sz="2000" i="1" dirty="0" smtClean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r>
              <a:rPr lang="fr-FR" sz="2000" i="1" dirty="0">
                <a:latin typeface="Tw Cen MT" panose="020B0602020104020603" pitchFamily="34" charset="0"/>
                <a:cs typeface="Arial" panose="020B0604020202020204" pitchFamily="34" charset="0"/>
              </a:rPr>
              <a:t>5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.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Department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of General Practice</a:t>
            </a:r>
            <a:r>
              <a:rPr lang="fr-FR" sz="2000" i="1" dirty="0">
                <a:latin typeface="Tw Cen MT" panose="020B0602020104020603" pitchFamily="34" charset="0"/>
                <a:cs typeface="Arial" panose="020B0604020202020204" pitchFamily="34" charset="0"/>
              </a:rPr>
              <a:t>, Grenoble Alpes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University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, </a:t>
            </a:r>
            <a:r>
              <a:rPr lang="fr-FR" sz="2000" i="1" dirty="0">
                <a:latin typeface="Tw Cen MT" panose="020B0602020104020603" pitchFamily="34" charset="0"/>
                <a:cs typeface="Arial" panose="020B0604020202020204" pitchFamily="34" charset="0"/>
              </a:rPr>
              <a:t>Grenoble, 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France</a:t>
            </a:r>
          </a:p>
          <a:p>
            <a:r>
              <a:rPr lang="fr-FR" sz="2000" i="1" dirty="0">
                <a:latin typeface="Tw Cen MT" panose="020B0602020104020603" pitchFamily="34" charset="0"/>
                <a:cs typeface="Arial" panose="020B0604020202020204" pitchFamily="34" charset="0"/>
              </a:rPr>
              <a:t>6. TIMC-IMAG UMR 5525, 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Grenoble Alpes </a:t>
            </a:r>
            <a:r>
              <a:rPr lang="fr-FR" sz="2000" i="1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University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, </a:t>
            </a:r>
            <a:r>
              <a:rPr lang="fr-FR" sz="2000" i="1" dirty="0">
                <a:latin typeface="Tw Cen MT" panose="020B0602020104020603" pitchFamily="34" charset="0"/>
                <a:cs typeface="Arial" panose="020B0604020202020204" pitchFamily="34" charset="0"/>
              </a:rPr>
              <a:t>Grenoble, France </a:t>
            </a:r>
            <a:r>
              <a:rPr lang="fr-FR" sz="2000" i="1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endParaRPr lang="fr-FR" sz="2000" i="1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21" y="34973434"/>
            <a:ext cx="1869851" cy="1844312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92" y="39592435"/>
            <a:ext cx="2359820" cy="2649232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346" y="40113389"/>
            <a:ext cx="1665581" cy="1904444"/>
          </a:xfrm>
          <a:prstGeom prst="rect">
            <a:avLst/>
          </a:prstGeom>
        </p:spPr>
      </p:pic>
      <p:cxnSp>
        <p:nvCxnSpPr>
          <p:cNvPr id="84" name="Connecteur droit 83"/>
          <p:cNvCxnSpPr/>
          <p:nvPr/>
        </p:nvCxnSpPr>
        <p:spPr>
          <a:xfrm flipH="1" flipV="1">
            <a:off x="16834565" y="11483287"/>
            <a:ext cx="12367724" cy="25460"/>
          </a:xfrm>
          <a:prstGeom prst="line">
            <a:avLst/>
          </a:prstGeom>
          <a:ln w="76200">
            <a:solidFill>
              <a:srgbClr val="0092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H="1" flipV="1">
            <a:off x="901812" y="9050615"/>
            <a:ext cx="12677028" cy="9911"/>
          </a:xfrm>
          <a:prstGeom prst="line">
            <a:avLst/>
          </a:prstGeom>
          <a:ln w="76200">
            <a:solidFill>
              <a:srgbClr val="0092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Sous-titre 2"/>
          <p:cNvSpPr txBox="1">
            <a:spLocks/>
          </p:cNvSpPr>
          <p:nvPr/>
        </p:nvSpPr>
        <p:spPr>
          <a:xfrm>
            <a:off x="24286922" y="10606945"/>
            <a:ext cx="4755190" cy="101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4800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Methods</a:t>
            </a:r>
            <a:endParaRPr lang="fr-FR" sz="4800" b="1" cap="small" dirty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</a:endParaRPr>
          </a:p>
        </p:txBody>
      </p:sp>
      <p:cxnSp>
        <p:nvCxnSpPr>
          <p:cNvPr id="94" name="Connecteur droit 93"/>
          <p:cNvCxnSpPr/>
          <p:nvPr/>
        </p:nvCxnSpPr>
        <p:spPr>
          <a:xfrm flipH="1" flipV="1">
            <a:off x="16158258" y="19363739"/>
            <a:ext cx="13048213" cy="10204"/>
          </a:xfrm>
          <a:prstGeom prst="line">
            <a:avLst/>
          </a:prstGeom>
          <a:ln w="76200">
            <a:solidFill>
              <a:srgbClr val="0092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ous-titre 2"/>
          <p:cNvSpPr txBox="1">
            <a:spLocks/>
          </p:cNvSpPr>
          <p:nvPr/>
        </p:nvSpPr>
        <p:spPr>
          <a:xfrm>
            <a:off x="19291513" y="18489126"/>
            <a:ext cx="6595457" cy="144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4800" b="1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Results</a:t>
            </a:r>
            <a:endParaRPr lang="fr-FR" sz="4800" b="1" cap="small" dirty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</a:endParaRPr>
          </a:p>
        </p:txBody>
      </p:sp>
      <p:cxnSp>
        <p:nvCxnSpPr>
          <p:cNvPr id="96" name="Connecteur droit 95"/>
          <p:cNvCxnSpPr/>
          <p:nvPr/>
        </p:nvCxnSpPr>
        <p:spPr>
          <a:xfrm flipH="1">
            <a:off x="21247679" y="35910354"/>
            <a:ext cx="7961331" cy="0"/>
          </a:xfrm>
          <a:prstGeom prst="line">
            <a:avLst/>
          </a:prstGeom>
          <a:ln w="76200">
            <a:solidFill>
              <a:srgbClr val="0092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Sous-titre 2"/>
          <p:cNvSpPr txBox="1">
            <a:spLocks/>
          </p:cNvSpPr>
          <p:nvPr/>
        </p:nvSpPr>
        <p:spPr>
          <a:xfrm>
            <a:off x="22583467" y="34961399"/>
            <a:ext cx="5996849" cy="144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5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</a:rPr>
              <a:t>Conclusion</a:t>
            </a:r>
            <a:endParaRPr lang="fr-FR" sz="5400" b="1" cap="small" dirty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8" name="Sous-titre 2"/>
          <p:cNvSpPr txBox="1">
            <a:spLocks/>
          </p:cNvSpPr>
          <p:nvPr/>
        </p:nvSpPr>
        <p:spPr>
          <a:xfrm>
            <a:off x="1475230" y="10604543"/>
            <a:ext cx="19814455" cy="644737"/>
          </a:xfrm>
          <a:prstGeom prst="rect">
            <a:avLst/>
          </a:prstGeom>
        </p:spPr>
        <p:txBody>
          <a:bodyPr vert="horz" lIns="90600" tIns="45300" rIns="90600" bIns="4530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Ø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National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prospective observational cohort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involving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444 general practitioners from January 1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st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 to December 31,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2015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218952"/>
              </p:ext>
            </p:extLst>
          </p:nvPr>
        </p:nvGraphicFramePr>
        <p:xfrm>
          <a:off x="1564750" y="19379737"/>
          <a:ext cx="13320000" cy="10272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545">
                  <a:extLst>
                    <a:ext uri="{9D8B030D-6E8A-4147-A177-3AD203B41FA5}">
                      <a16:colId xmlns:a16="http://schemas.microsoft.com/office/drawing/2014/main" xmlns="" val="128991462"/>
                    </a:ext>
                  </a:extLst>
                </a:gridCol>
                <a:gridCol w="7474472">
                  <a:extLst>
                    <a:ext uri="{9D8B030D-6E8A-4147-A177-3AD203B41FA5}">
                      <a16:colId xmlns:a16="http://schemas.microsoft.com/office/drawing/2014/main" xmlns="" val="1726560674"/>
                    </a:ext>
                  </a:extLst>
                </a:gridCol>
                <a:gridCol w="1437398">
                  <a:extLst>
                    <a:ext uri="{9D8B030D-6E8A-4147-A177-3AD203B41FA5}">
                      <a16:colId xmlns:a16="http://schemas.microsoft.com/office/drawing/2014/main" xmlns="" val="2203182518"/>
                    </a:ext>
                  </a:extLst>
                </a:gridCol>
                <a:gridCol w="1437398">
                  <a:extLst>
                    <a:ext uri="{9D8B030D-6E8A-4147-A177-3AD203B41FA5}">
                      <a16:colId xmlns:a16="http://schemas.microsoft.com/office/drawing/2014/main" xmlns="" val="1229086663"/>
                    </a:ext>
                  </a:extLst>
                </a:gridCol>
                <a:gridCol w="1221789">
                  <a:extLst>
                    <a:ext uri="{9D8B030D-6E8A-4147-A177-3AD203B41FA5}">
                      <a16:colId xmlns:a16="http://schemas.microsoft.com/office/drawing/2014/main" xmlns="" val="2128333100"/>
                    </a:ext>
                  </a:extLst>
                </a:gridCol>
                <a:gridCol w="1437398">
                  <a:extLst>
                    <a:ext uri="{9D8B030D-6E8A-4147-A177-3AD203B41FA5}">
                      <a16:colId xmlns:a16="http://schemas.microsoft.com/office/drawing/2014/main" xmlns="" val="1556029838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b="1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Characteristics</a:t>
                      </a:r>
                      <a:endParaRPr lang="fr-FR" sz="2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VKA</a:t>
                      </a:r>
                      <a:endParaRPr lang="fr-FR" sz="2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DOAC</a:t>
                      </a:r>
                      <a:endParaRPr lang="fr-FR" sz="2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P</a:t>
                      </a:r>
                      <a:endParaRPr lang="fr-FR" sz="20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fr-FR" sz="2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982367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Patients, 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N </a:t>
                      </a:r>
                      <a:r>
                        <a:rPr lang="fr-FR" sz="2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(%)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1 946 (100.0)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1 136 (100.0)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fr-FR" sz="18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3 082 (100.0)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1567086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Age, </a:t>
                      </a:r>
                      <a:r>
                        <a:rPr lang="fr-FR" sz="20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mean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(SD), y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75.0 (11.5)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73.3 (12.3)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&lt; 0.001</a:t>
                      </a:r>
                      <a:endParaRPr lang="fr-FR" sz="18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74.4 (11.8)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83056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Male, N </a:t>
                      </a:r>
                      <a:r>
                        <a:rPr lang="fr-FR" sz="2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(%)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1 095 (56.3)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594 (52.3)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0.032</a:t>
                      </a:r>
                      <a:endParaRPr lang="fr-FR" sz="18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1 689 (54.8)  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4402867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BMI 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&gt;30</a:t>
                      </a:r>
                      <a:r>
                        <a:rPr lang="fr-FR" sz="2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N </a:t>
                      </a:r>
                      <a:r>
                        <a:rPr lang="fr-FR" sz="2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(%), kg/m²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576 (35.7)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336 (34.9)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0.680</a:t>
                      </a:r>
                      <a:endParaRPr lang="fr-FR" sz="18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 912 (35.4)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9594242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Personal</a:t>
                      </a:r>
                      <a:r>
                        <a:rPr lang="fr-FR" sz="200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2000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history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, N </a:t>
                      </a:r>
                      <a:r>
                        <a:rPr lang="fr-FR" sz="2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(%)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3569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Hypertension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1 367 (70.3)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757 (66.6)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0.037</a:t>
                      </a:r>
                      <a:endParaRPr lang="fr-FR" sz="18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2 124 (68.9)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0648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DVT</a:t>
                      </a:r>
                      <a:r>
                        <a:rPr lang="fr-FR" sz="200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and/or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PE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467 (24.0)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186 (16.4)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&lt; 0.001</a:t>
                      </a:r>
                      <a:endParaRPr lang="fr-FR" sz="18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 653 (21.2)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80810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fr-FR" sz="20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Diabetes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469 (24.1)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253 (22.3)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0.247</a:t>
                      </a:r>
                      <a:endParaRPr lang="fr-FR" sz="18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 722 (23.4)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469532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fr-FR" sz="20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Coronary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20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heart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20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disease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and/or MI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393 (20.2)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156 (13.7)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&lt; 0.001</a:t>
                      </a:r>
                      <a:endParaRPr lang="fr-FR" sz="18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 549 (17.8)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41002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fr-FR" sz="20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Symptomatic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20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heart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20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failure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336 (17.3)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141 (12.4)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&lt; 0.001</a:t>
                      </a:r>
                      <a:endParaRPr lang="fr-FR" sz="18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 477 (15.5)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32030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fr-FR" sz="20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Stroke and/or</a:t>
                      </a:r>
                      <a:r>
                        <a:rPr lang="fr-FR" sz="200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TIA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303 (15.6)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172 (15.1)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0.750</a:t>
                      </a:r>
                      <a:endParaRPr lang="fr-FR" sz="18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 475 (15.4)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56202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fr-FR" sz="20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Peripheral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20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arterial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20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disease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220 (11.3)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101 (8.9)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0.034</a:t>
                      </a:r>
                      <a:endParaRPr lang="fr-FR" sz="18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 321 (10.4)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02464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fr-FR" sz="20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Bleeding</a:t>
                      </a:r>
                      <a:r>
                        <a:rPr lang="fr-FR" sz="200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2000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requiring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20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hospitalization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146 (7.5)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54 (4.8)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0.003</a:t>
                      </a:r>
                      <a:endParaRPr lang="fr-FR" sz="18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200 (6.5)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3386715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indent="0" algn="l" defTabSz="30274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CHA</a:t>
                      </a:r>
                      <a:r>
                        <a:rPr lang="fr-FR" sz="2000" u="none" strike="noStrike" baseline="-25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DS</a:t>
                      </a:r>
                      <a:r>
                        <a:rPr lang="fr-FR" sz="2000" u="none" strike="noStrike" baseline="-25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-VASc ≥2</a:t>
                      </a:r>
                      <a:r>
                        <a:rPr lang="fr-FR" sz="20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/Atrial</a:t>
                      </a:r>
                      <a:r>
                        <a:rPr lang="fr-FR" sz="200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fibrillation, 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n=2 611, N (%)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1 499 (92.7)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900 (90.5)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0274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0.050</a:t>
                      </a: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2 399 (91.9)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2189716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HASBLED &gt;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3 /</a:t>
                      </a:r>
                      <a:r>
                        <a:rPr lang="fr-FR" sz="200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Atrial fibrillation, n=2 611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, N</a:t>
                      </a:r>
                      <a:r>
                        <a:rPr lang="fr-FR" sz="200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(%)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324 (20.0)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111 (11.2)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&lt; 0.001</a:t>
                      </a:r>
                      <a:endParaRPr lang="fr-FR" sz="18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 435 (16.7)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7829780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Renal</a:t>
                      </a:r>
                      <a:r>
                        <a:rPr lang="en-US" sz="200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impairment (clearance &lt;60 mL/min)</a:t>
                      </a:r>
                      <a:r>
                        <a:rPr lang="en-US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, N (%)</a:t>
                      </a:r>
                      <a:endParaRPr lang="en-US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533 (27.8)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264 (23.2)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0.016</a:t>
                      </a:r>
                      <a:endParaRPr lang="fr-FR" sz="18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 797 (25.8)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283488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Normal liver function </a:t>
                      </a:r>
                      <a:r>
                        <a:rPr lang="en-US" sz="2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(</a:t>
                      </a:r>
                      <a:r>
                        <a:rPr lang="en-US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AST &lt;3N, ALT </a:t>
                      </a:r>
                      <a:r>
                        <a:rPr lang="en-US" sz="2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&lt;3N </a:t>
                      </a:r>
                      <a:r>
                        <a:rPr lang="en-US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AND Bilirubin </a:t>
                      </a:r>
                      <a:r>
                        <a:rPr lang="en-US" sz="2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&lt;2N</a:t>
                      </a:r>
                      <a:r>
                        <a:rPr lang="en-US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), N (%)</a:t>
                      </a:r>
                      <a:endParaRPr lang="en-US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1 434</a:t>
                      </a:r>
                      <a:r>
                        <a:rPr lang="fr-FR" sz="18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(73.7)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875 (77.0)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0.037</a:t>
                      </a:r>
                      <a:endParaRPr lang="fr-FR" sz="18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2 309 (74.9)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1387368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Indication 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for</a:t>
                      </a:r>
                      <a:r>
                        <a:rPr lang="fr-FR" sz="200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anticoagulation, N </a:t>
                      </a:r>
                      <a:r>
                        <a:rPr lang="fr-FR" sz="2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(%)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85547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fr-FR" sz="20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Non </a:t>
                      </a:r>
                      <a:r>
                        <a:rPr lang="fr-FR" sz="20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valvular</a:t>
                      </a:r>
                      <a:r>
                        <a:rPr lang="fr-FR" sz="2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atrial fibrillation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1 619 (83.2)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994 (87.5)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0.001</a:t>
                      </a:r>
                      <a:endParaRPr lang="fr-FR" sz="18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2 613 (84.8)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74991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fr-FR" sz="20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Treatment</a:t>
                      </a:r>
                      <a:r>
                        <a:rPr lang="fr-FR" sz="200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of DVT/PE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393 (20.2)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159 (14.0)</a:t>
                      </a: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6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 552 (17.9)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86732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Timed</a:t>
                      </a:r>
                      <a:r>
                        <a:rPr lang="fr-FR" sz="20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up and go test as </a:t>
                      </a:r>
                      <a:r>
                        <a:rPr lang="fr-FR" sz="200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estimated</a:t>
                      </a:r>
                      <a:r>
                        <a:rPr lang="fr-FR" sz="20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by GP &gt;30 sec, N (%)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229 (11.8)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108 (9.5)</a:t>
                      </a: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0.024</a:t>
                      </a:r>
                      <a:endParaRPr lang="fr-FR" sz="18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 337 (10.9)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5319693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Duration</a:t>
                      </a:r>
                      <a:r>
                        <a:rPr lang="fr-FR" sz="20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of anticoagulation &gt;1 </a:t>
                      </a:r>
                      <a:r>
                        <a:rPr lang="fr-FR" sz="2000" b="0" i="0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year</a:t>
                      </a:r>
                      <a:r>
                        <a:rPr lang="fr-FR" sz="20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, N (%)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1 446 (74.3)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582 (51.3)</a:t>
                      </a: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&lt;0.001</a:t>
                      </a:r>
                      <a:endParaRPr lang="fr-FR" sz="18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2 028 (65.8)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070691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Patient </a:t>
                      </a:r>
                      <a:r>
                        <a:rPr lang="fr-FR" sz="200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perceived</a:t>
                      </a:r>
                      <a:r>
                        <a:rPr lang="fr-FR" sz="20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by GP</a:t>
                      </a:r>
                      <a:r>
                        <a:rPr lang="fr-FR" sz="20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20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as </a:t>
                      </a:r>
                      <a:r>
                        <a:rPr lang="fr-FR" sz="20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not</a:t>
                      </a:r>
                      <a:r>
                        <a:rPr lang="fr-FR" sz="20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or </a:t>
                      </a:r>
                      <a:r>
                        <a:rPr lang="fr-FR" sz="20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not </a:t>
                      </a:r>
                      <a:r>
                        <a:rPr lang="fr-FR" sz="2000" b="0" i="1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very</a:t>
                      </a:r>
                      <a:r>
                        <a:rPr lang="fr-FR" sz="20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fr-FR" sz="200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adherent</a:t>
                      </a:r>
                      <a:r>
                        <a:rPr lang="fr-FR" sz="20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, N (%)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103 (5.4)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76 (6.8)</a:t>
                      </a: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0.102</a:t>
                      </a:r>
                      <a:endParaRPr lang="fr-FR" sz="18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179 (5.9)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105909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At</a:t>
                      </a:r>
                      <a:r>
                        <a:rPr lang="fr-FR" sz="20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least one</a:t>
                      </a:r>
                      <a:r>
                        <a:rPr lang="fr-FR" sz="20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concomitant </a:t>
                      </a:r>
                      <a:r>
                        <a:rPr lang="fr-FR" sz="200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medication</a:t>
                      </a:r>
                      <a:r>
                        <a:rPr lang="fr-FR" sz="20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at </a:t>
                      </a:r>
                      <a:r>
                        <a:rPr lang="fr-FR" sz="200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risk</a:t>
                      </a:r>
                      <a:r>
                        <a:rPr lang="fr-FR" sz="20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of interaction*, N (%)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r>
                        <a:rPr lang="fr-FR" sz="18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148 (59.0)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658 (57.9)</a:t>
                      </a: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0.561</a:t>
                      </a:r>
                      <a:endParaRPr lang="fr-FR" sz="18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1 806</a:t>
                      </a:r>
                      <a:r>
                        <a:rPr lang="fr-FR" sz="18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(58.6)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3510578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Definitive stop of anticoagulation during the year, n=3 071, N (%)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134 (6.9)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135 (12.0)</a:t>
                      </a: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&lt;0.001</a:t>
                      </a:r>
                      <a:endParaRPr lang="fr-FR" sz="18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269 (8.8)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74725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At least 1 temporary stop of anticoagulation, n=3 071, N (%)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126 (6.5)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67 (5.9)</a:t>
                      </a: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0.536</a:t>
                      </a:r>
                      <a:endParaRPr lang="fr-FR" sz="18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193 (6.3)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9482486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At least 1 change of anticoagulant class, n=3 071, N (%)</a:t>
                      </a:r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43 (2.2)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45 (4.0)</a:t>
                      </a:r>
                    </a:p>
                  </a:txBody>
                  <a:tcPr marL="72000" marR="3810" marT="381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0.005</a:t>
                      </a:r>
                      <a:endParaRPr lang="fr-FR" sz="18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  88 (2.9)</a:t>
                      </a:r>
                      <a:endParaRPr lang="fr-F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6438813"/>
                  </a:ext>
                </a:extLst>
              </a:tr>
            </a:tbl>
          </a:graphicData>
        </a:graphic>
      </p:graphicFrame>
      <p:sp>
        <p:nvSpPr>
          <p:cNvPr id="56" name="Sous-titre 2"/>
          <p:cNvSpPr txBox="1">
            <a:spLocks/>
          </p:cNvSpPr>
          <p:nvPr/>
        </p:nvSpPr>
        <p:spPr>
          <a:xfrm>
            <a:off x="2599662" y="12971770"/>
            <a:ext cx="21775175" cy="2062782"/>
          </a:xfrm>
          <a:prstGeom prst="rect">
            <a:avLst/>
          </a:prstGeom>
        </p:spPr>
        <p:txBody>
          <a:bodyPr vert="horz" lIns="90600" tIns="45300" rIns="90600" bIns="4530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- Arterial or venous events: deep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vein thrombosis (DVT), pulmonary embolism (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PE), transient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ischemic attack (TIA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), ischemic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stroke, myocardial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infarction, and arterial thrombosis of lower limb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- Bleeding</a:t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- Death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807738"/>
              </p:ext>
            </p:extLst>
          </p:nvPr>
        </p:nvGraphicFramePr>
        <p:xfrm>
          <a:off x="15598045" y="26761867"/>
          <a:ext cx="12806233" cy="28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59">
                  <a:extLst>
                    <a:ext uri="{9D8B030D-6E8A-4147-A177-3AD203B41FA5}">
                      <a16:colId xmlns:a16="http://schemas.microsoft.com/office/drawing/2014/main" xmlns="" val="64593347"/>
                    </a:ext>
                  </a:extLst>
                </a:gridCol>
                <a:gridCol w="5276410">
                  <a:extLst>
                    <a:ext uri="{9D8B030D-6E8A-4147-A177-3AD203B41FA5}">
                      <a16:colId xmlns:a16="http://schemas.microsoft.com/office/drawing/2014/main" xmlns="" val="2659047557"/>
                    </a:ext>
                  </a:extLst>
                </a:gridCol>
                <a:gridCol w="1612565">
                  <a:extLst>
                    <a:ext uri="{9D8B030D-6E8A-4147-A177-3AD203B41FA5}">
                      <a16:colId xmlns:a16="http://schemas.microsoft.com/office/drawing/2014/main" xmlns="" val="555068028"/>
                    </a:ext>
                  </a:extLst>
                </a:gridCol>
                <a:gridCol w="1612565">
                  <a:extLst>
                    <a:ext uri="{9D8B030D-6E8A-4147-A177-3AD203B41FA5}">
                      <a16:colId xmlns:a16="http://schemas.microsoft.com/office/drawing/2014/main" xmlns="" val="1687621792"/>
                    </a:ext>
                  </a:extLst>
                </a:gridCol>
                <a:gridCol w="1612565">
                  <a:extLst>
                    <a:ext uri="{9D8B030D-6E8A-4147-A177-3AD203B41FA5}">
                      <a16:colId xmlns:a16="http://schemas.microsoft.com/office/drawing/2014/main" xmlns="" val="962863478"/>
                    </a:ext>
                  </a:extLst>
                </a:gridCol>
                <a:gridCol w="2480869">
                  <a:extLst>
                    <a:ext uri="{9D8B030D-6E8A-4147-A177-3AD203B41FA5}">
                      <a16:colId xmlns:a16="http://schemas.microsoft.com/office/drawing/2014/main" xmlns="" val="662059525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One</a:t>
                      </a:r>
                      <a:r>
                        <a:rPr lang="fr-FR" sz="2000" b="1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2000" b="1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year</a:t>
                      </a:r>
                      <a:r>
                        <a:rPr lang="fr-FR" sz="2000" b="1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2000" b="1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outcomes</a:t>
                      </a:r>
                      <a:r>
                        <a:rPr lang="fr-FR" sz="2000" b="1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,</a:t>
                      </a:r>
                      <a:r>
                        <a:rPr lang="fr-FR" sz="20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N </a:t>
                      </a:r>
                      <a:r>
                        <a:rPr lang="fr-FR" sz="20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(%)</a:t>
                      </a:r>
                      <a:endParaRPr lang="fr-FR" sz="2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VKA</a:t>
                      </a:r>
                      <a:endParaRPr lang="fr-FR" sz="2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DOAC</a:t>
                      </a:r>
                      <a:endParaRPr lang="fr-FR" sz="2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Total</a:t>
                      </a:r>
                      <a:endParaRPr lang="fr-FR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HR [95%</a:t>
                      </a:r>
                      <a:r>
                        <a:rPr lang="fr-FR" sz="2000" b="1" i="1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CI]</a:t>
                      </a:r>
                      <a:endParaRPr lang="fr-FR" sz="20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3420555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At least one arterial or venous event</a:t>
                      </a:r>
                      <a:endParaRPr lang="fr-FR" sz="2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fr-FR" sz="180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(1.9)</a:t>
                      </a:r>
                      <a:endParaRPr lang="fr-FR" sz="1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14 (1.9)</a:t>
                      </a:r>
                      <a:endParaRPr lang="fr-FR" sz="1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29 (1.9)</a:t>
                      </a:r>
                      <a:endParaRPr lang="fr-FR" sz="1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i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1.00 [0.48-2.07]</a:t>
                      </a:r>
                      <a:endParaRPr lang="fr-FR" sz="1800" i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143347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b="1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Any</a:t>
                      </a:r>
                      <a:r>
                        <a:rPr lang="fr-FR" sz="20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2000" b="1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bleeding</a:t>
                      </a:r>
                      <a:endParaRPr lang="fr-FR" sz="2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b="1" u="none" strike="noStrike" kern="1200" dirty="0" smtClean="0">
                          <a:solidFill>
                            <a:srgbClr val="009297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38</a:t>
                      </a:r>
                      <a:r>
                        <a:rPr lang="fr-FR" sz="1800" b="1" u="none" strike="noStrike" kern="1200" baseline="0" dirty="0" smtClean="0">
                          <a:solidFill>
                            <a:srgbClr val="009297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(4.9)</a:t>
                      </a:r>
                      <a:endParaRPr lang="fr-FR" sz="1800" b="1" u="none" strike="noStrike" kern="1200" dirty="0">
                        <a:solidFill>
                          <a:srgbClr val="009297"/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b="1" u="none" strike="noStrike" kern="1200" dirty="0" smtClean="0">
                          <a:solidFill>
                            <a:srgbClr val="009297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55 (7.4)</a:t>
                      </a:r>
                      <a:endParaRPr lang="fr-FR" sz="1800" b="1" u="none" strike="noStrike" kern="1200" dirty="0">
                        <a:solidFill>
                          <a:srgbClr val="009297"/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b="1" u="none" strike="noStrike" kern="1200" dirty="0" smtClean="0">
                          <a:solidFill>
                            <a:srgbClr val="009297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93 (6.1)</a:t>
                      </a:r>
                      <a:endParaRPr lang="fr-FR" sz="1800" b="1" u="none" strike="noStrike" kern="1200" dirty="0">
                        <a:solidFill>
                          <a:srgbClr val="009297"/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b="1" i="1" u="none" strike="noStrike" kern="1200" dirty="0" smtClean="0">
                          <a:solidFill>
                            <a:srgbClr val="009297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0.65 [0.43-0.98]</a:t>
                      </a:r>
                      <a:endParaRPr lang="fr-FR" sz="1800" b="1" i="1" u="none" strike="noStrike" kern="1200" dirty="0">
                        <a:solidFill>
                          <a:srgbClr val="009297"/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90296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Major</a:t>
                      </a:r>
                      <a:r>
                        <a:rPr lang="fr-FR" sz="200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bleeding</a:t>
                      </a:r>
                      <a:endParaRPr lang="fr-FR" sz="20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 8 (1.0)</a:t>
                      </a:r>
                      <a:endParaRPr lang="fr-FR" sz="1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17 (2.3)</a:t>
                      </a:r>
                      <a:endParaRPr lang="fr-FR" sz="1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25 (1.6)</a:t>
                      </a:r>
                      <a:endParaRPr lang="fr-FR" sz="1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i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0.45 [0.19-1.03]</a:t>
                      </a:r>
                      <a:endParaRPr lang="fr-FR" sz="1800" i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02840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Non</a:t>
                      </a:r>
                      <a:r>
                        <a:rPr lang="fr-FR" sz="200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major but </a:t>
                      </a:r>
                      <a:r>
                        <a:rPr lang="fr-FR" sz="200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clinically</a:t>
                      </a:r>
                      <a:r>
                        <a:rPr lang="fr-FR" sz="200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relevant </a:t>
                      </a:r>
                      <a:r>
                        <a:rPr lang="fr-FR" sz="200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bleeding</a:t>
                      </a:r>
                      <a:endParaRPr lang="fr-FR" sz="20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21 (2.7)</a:t>
                      </a:r>
                      <a:endParaRPr lang="fr-FR" sz="1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22 (2.9)</a:t>
                      </a:r>
                      <a:endParaRPr lang="fr-FR" sz="1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43 (2.8)</a:t>
                      </a:r>
                      <a:endParaRPr lang="fr-FR" sz="1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i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0.90 [0.50-1.64]</a:t>
                      </a:r>
                      <a:endParaRPr lang="fr-FR" sz="1800" i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9954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Minor</a:t>
                      </a:r>
                      <a:r>
                        <a:rPr lang="fr-FR" sz="200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bleeding</a:t>
                      </a:r>
                      <a:endParaRPr lang="fr-FR" sz="20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 9</a:t>
                      </a:r>
                      <a:r>
                        <a:rPr lang="fr-FR" sz="180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(1.1)</a:t>
                      </a:r>
                      <a:endParaRPr lang="fr-FR" sz="1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16 (2.1)</a:t>
                      </a:r>
                      <a:endParaRPr lang="fr-FR" sz="1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25 (1.6)</a:t>
                      </a:r>
                      <a:endParaRPr lang="fr-FR" sz="1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b="0" i="1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0.52 [0.23-1.18]</a:t>
                      </a:r>
                      <a:endParaRPr lang="fr-FR" sz="1800" b="0" i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029297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All-cause </a:t>
                      </a:r>
                      <a:r>
                        <a:rPr lang="fr-FR" sz="2000" b="1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</a:rPr>
                        <a:t>death</a:t>
                      </a:r>
                      <a:endParaRPr lang="fr-FR" sz="2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b="1" u="none" strike="noStrike" kern="1200" dirty="0" smtClean="0">
                          <a:solidFill>
                            <a:srgbClr val="009297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40 (5.0)</a:t>
                      </a:r>
                      <a:endParaRPr lang="fr-FR" sz="1800" b="1" u="none" strike="noStrike" kern="1200" dirty="0">
                        <a:solidFill>
                          <a:srgbClr val="009297"/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b="1" u="none" strike="noStrike" kern="1200" dirty="0" smtClean="0">
                          <a:solidFill>
                            <a:srgbClr val="009297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19 (2.5)</a:t>
                      </a:r>
                      <a:endParaRPr lang="fr-FR" sz="1800" b="1" u="none" strike="noStrike" kern="1200" dirty="0">
                        <a:solidFill>
                          <a:srgbClr val="009297"/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b="1" u="none" strike="noStrike" kern="1200" dirty="0" smtClean="0">
                          <a:solidFill>
                            <a:srgbClr val="009297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59 (3.8)</a:t>
                      </a:r>
                      <a:endParaRPr lang="fr-FR" sz="1800" b="1" u="none" strike="noStrike" kern="1200" dirty="0">
                        <a:solidFill>
                          <a:srgbClr val="009297"/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b="1" i="1" u="none" strike="noStrike" kern="1200" dirty="0" smtClean="0">
                          <a:solidFill>
                            <a:srgbClr val="009297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1.98 [1.15-3.42]</a:t>
                      </a:r>
                      <a:endParaRPr lang="fr-FR" sz="1800" b="1" i="1" u="none" strike="noStrike" kern="1200" dirty="0">
                        <a:solidFill>
                          <a:srgbClr val="009297"/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12730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Bleeding</a:t>
                      </a:r>
                      <a:r>
                        <a:rPr lang="fr-FR" sz="200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cause</a:t>
                      </a:r>
                      <a:endParaRPr lang="fr-FR" sz="20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 2 (0.3)</a:t>
                      </a:r>
                      <a:endParaRPr lang="fr-FR" sz="1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 6 (0.8)</a:t>
                      </a:r>
                      <a:endParaRPr lang="fr-FR" sz="1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r>
                        <a:rPr lang="fr-FR" sz="18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 8</a:t>
                      </a:r>
                      <a:r>
                        <a:rPr lang="fr-FR" sz="180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(0.5</a:t>
                      </a:r>
                      <a:r>
                        <a:rPr lang="fr-FR" sz="180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fontAlgn="ctr" latinLnBrk="0" hangingPunct="1"/>
                      <a:endParaRPr lang="fr-FR" sz="1800" b="1" i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200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1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064019"/>
                  </a:ext>
                </a:extLst>
              </a:tr>
            </a:tbl>
          </a:graphicData>
        </a:graphic>
      </p:graphicFrame>
      <p:sp>
        <p:nvSpPr>
          <p:cNvPr id="52" name="Sous-titre 2"/>
          <p:cNvSpPr txBox="1">
            <a:spLocks/>
          </p:cNvSpPr>
          <p:nvPr/>
        </p:nvSpPr>
        <p:spPr>
          <a:xfrm>
            <a:off x="15549848" y="26336385"/>
            <a:ext cx="13606592" cy="449963"/>
          </a:xfrm>
          <a:prstGeom prst="rect">
            <a:avLst/>
          </a:prstGeom>
        </p:spPr>
        <p:txBody>
          <a:bodyPr vert="horz" lIns="90600" tIns="45300" rIns="90600" bIns="4530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Table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One-year outcomes in propensity-matched sample, given the anticoagulant class at the time of the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outcome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5" name="Sous-titre 2"/>
          <p:cNvSpPr txBox="1">
            <a:spLocks/>
          </p:cNvSpPr>
          <p:nvPr/>
        </p:nvSpPr>
        <p:spPr>
          <a:xfrm>
            <a:off x="1512921" y="29820458"/>
            <a:ext cx="13106099" cy="1159618"/>
          </a:xfrm>
          <a:prstGeom prst="rect">
            <a:avLst/>
          </a:prstGeom>
        </p:spPr>
        <p:txBody>
          <a:bodyPr vert="horz" lIns="90600" tIns="45300" rIns="90600" bIns="4530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VKA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: vitamine-k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antagonists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DOA: direct oral anticoagulants, BMI: body mass index, DVT: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deep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vein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thrombosis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PE: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pulmonary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embolism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MI: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myocardial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infarction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TIA: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transient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ischemic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attack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BID: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twice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daily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OD: once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daily</a:t>
            </a:r>
            <a:endParaRPr lang="fr-FR" sz="16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*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Collected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concomitant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medications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were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: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statin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amiodarone,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antiplatelet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serotonin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reuptake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inhibitors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fibrate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verapamil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NSAID,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quinidine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carbamazepine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tacrolimus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ciclosporin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anticoagulant,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systemic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antifungal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therapy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rifampicin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protease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inhibitors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endParaRPr lang="fr-FR" sz="1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1712" y="40144283"/>
            <a:ext cx="2644993" cy="1888790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83587FCA-619B-4C51-AAB7-63808C279AC2}"/>
              </a:ext>
            </a:extLst>
          </p:cNvPr>
          <p:cNvSpPr txBox="1"/>
          <p:nvPr/>
        </p:nvSpPr>
        <p:spPr>
          <a:xfrm>
            <a:off x="7113001" y="40657660"/>
            <a:ext cx="7764940" cy="1922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378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     The </a:t>
            </a:r>
            <a:r>
              <a:rPr lang="en-US" sz="2378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authors are indebted to </a:t>
            </a:r>
            <a:r>
              <a:rPr lang="en-US" sz="2378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Claire </a:t>
            </a:r>
            <a:r>
              <a:rPr lang="en-US" sz="2378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Eychenne</a:t>
            </a:r>
            <a:r>
              <a:rPr lang="en-US" sz="2378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, Carole Rolland, and Céline </a:t>
            </a:r>
            <a:r>
              <a:rPr lang="en-US" sz="2378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Vermorel</a:t>
            </a:r>
            <a:r>
              <a:rPr lang="en-US" sz="2378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for their assistance in data management and analysis. We thank the members of the Primary care unit of the University of Geneva (Switzerland) for their editorial advice</a:t>
            </a:r>
            <a:r>
              <a:rPr lang="en-US" sz="2378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. </a:t>
            </a:r>
            <a:r>
              <a:rPr lang="fr-FR" sz="2378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	</a:t>
            </a:r>
            <a:endParaRPr lang="fr-FR" sz="694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xmlns="" id="{83587FCA-619B-4C51-AAB7-63808C279AC2}"/>
              </a:ext>
            </a:extLst>
          </p:cNvPr>
          <p:cNvSpPr txBox="1"/>
          <p:nvPr/>
        </p:nvSpPr>
        <p:spPr>
          <a:xfrm>
            <a:off x="15070440" y="40671744"/>
            <a:ext cx="6746842" cy="155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378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     We </a:t>
            </a:r>
            <a:r>
              <a:rPr lang="en-US" sz="2378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declare we have received payment </a:t>
            </a:r>
            <a:r>
              <a:rPr lang="en-US" sz="2378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from </a:t>
            </a:r>
            <a:r>
              <a:rPr lang="en-US" sz="2378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a third </a:t>
            </a:r>
            <a:r>
              <a:rPr lang="en-US" sz="2378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party </a:t>
            </a:r>
            <a:r>
              <a:rPr lang="en-US" sz="2378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for the submitted </a:t>
            </a:r>
            <a:r>
              <a:rPr lang="en-US" sz="2378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work: the </a:t>
            </a:r>
            <a:r>
              <a:rPr lang="en-US" sz="2378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CACAO study was supported by the French government (continuing professional development of </a:t>
            </a:r>
            <a:r>
              <a:rPr lang="en-US" sz="2378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investigators).</a:t>
            </a:r>
            <a:endParaRPr lang="fr-FR" sz="694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" y="39583872"/>
            <a:ext cx="2857985" cy="2857985"/>
          </a:xfrm>
          <a:prstGeom prst="rect">
            <a:avLst/>
          </a:prstGeom>
        </p:spPr>
      </p:pic>
      <p:grpSp>
        <p:nvGrpSpPr>
          <p:cNvPr id="15" name="Groupe 14"/>
          <p:cNvGrpSpPr>
            <a:grpSpLocks noChangeAspect="1"/>
          </p:cNvGrpSpPr>
          <p:nvPr/>
        </p:nvGrpSpPr>
        <p:grpSpPr>
          <a:xfrm>
            <a:off x="276572" y="1330086"/>
            <a:ext cx="4027459" cy="1800000"/>
            <a:chOff x="-6034709" y="23084742"/>
            <a:chExt cx="6381949" cy="2852299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2" t="9733" r="25891" b="65012"/>
            <a:stretch/>
          </p:blipFill>
          <p:spPr>
            <a:xfrm>
              <a:off x="-3246699" y="23415585"/>
              <a:ext cx="3593939" cy="1290577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8" t="44181"/>
            <a:stretch/>
          </p:blipFill>
          <p:spPr>
            <a:xfrm>
              <a:off x="-6034709" y="23084742"/>
              <a:ext cx="3778226" cy="2852299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2" t="38782" r="49473" b="42247"/>
            <a:stretch/>
          </p:blipFill>
          <p:spPr>
            <a:xfrm>
              <a:off x="-3246699" y="24657061"/>
              <a:ext cx="1786359" cy="969425"/>
            </a:xfrm>
            <a:prstGeom prst="rect">
              <a:avLst/>
            </a:prstGeom>
          </p:spPr>
        </p:pic>
      </p:grpSp>
      <p:sp>
        <p:nvSpPr>
          <p:cNvPr id="68" name="Sous-titre 2"/>
          <p:cNvSpPr txBox="1">
            <a:spLocks/>
          </p:cNvSpPr>
          <p:nvPr/>
        </p:nvSpPr>
        <p:spPr>
          <a:xfrm>
            <a:off x="14073563" y="8634815"/>
            <a:ext cx="14654817" cy="679844"/>
          </a:xfrm>
          <a:prstGeom prst="rect">
            <a:avLst/>
          </a:prstGeom>
        </p:spPr>
        <p:txBody>
          <a:bodyPr vert="horz" lIns="90600" tIns="45300" rIns="90600" bIns="4530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Real-world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studies on anticoagulants are mostly based on health insurance databases or performed in secondary care.  </a:t>
            </a:r>
          </a:p>
        </p:txBody>
      </p:sp>
      <p:sp>
        <p:nvSpPr>
          <p:cNvPr id="75" name="Sous-titre 2"/>
          <p:cNvSpPr txBox="1">
            <a:spLocks/>
          </p:cNvSpPr>
          <p:nvPr/>
        </p:nvSpPr>
        <p:spPr>
          <a:xfrm>
            <a:off x="15446309" y="20045315"/>
            <a:ext cx="12443378" cy="1533885"/>
          </a:xfrm>
          <a:prstGeom prst="rect">
            <a:avLst/>
          </a:prstGeom>
        </p:spPr>
        <p:txBody>
          <a:bodyPr vert="horz" lIns="90600" tIns="45300" rIns="90600" bIns="4530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Ø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3082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patients were included: 1946 patients (63.1%) had a VKA and 1136 patients (36.9%) had a DOAC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.</a:t>
            </a:r>
          </a:p>
          <a:p>
            <a:pPr algn="l" defTabSz="533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	 11 patients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(0.4%) were lost of follow-up during the year. </a:t>
            </a:r>
          </a:p>
        </p:txBody>
      </p:sp>
      <p:sp>
        <p:nvSpPr>
          <p:cNvPr id="79" name="Sous-titre 2"/>
          <p:cNvSpPr txBox="1">
            <a:spLocks/>
          </p:cNvSpPr>
          <p:nvPr/>
        </p:nvSpPr>
        <p:spPr>
          <a:xfrm>
            <a:off x="15446554" y="21595876"/>
            <a:ext cx="13136081" cy="4367513"/>
          </a:xfrm>
          <a:prstGeom prst="rect">
            <a:avLst/>
          </a:prstGeom>
        </p:spPr>
        <p:txBody>
          <a:bodyPr vert="horz" lIns="90600" tIns="45300" rIns="90600" bIns="4530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Ø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Survival analysis at one year (n=3038):</a:t>
            </a:r>
          </a:p>
          <a:p>
            <a:pPr algn="l" defTabSz="8985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	. 42 patients (1.7%) had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an arterial or venous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event</a:t>
            </a:r>
          </a:p>
          <a:p>
            <a:pPr algn="l" defTabSz="8985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	. 151 patients (6.1%)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had a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bleeding,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including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47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1.9%)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major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bleedings</a:t>
            </a:r>
          </a:p>
          <a:p>
            <a:pPr algn="l" defTabSz="8985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. 105 patients (4.1%)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patients died.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  <a:cs typeface="Arial" panose="020B0604020202020204" pitchFamily="34" charset="0"/>
            </a:endParaRPr>
          </a:p>
          <a:p>
            <a:pPr algn="l" defTabSz="8985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The propensity matching selected 1866 patients (area under ROC curve = 0.675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):</a:t>
            </a:r>
          </a:p>
          <a:p>
            <a:pPr algn="l" defTabSz="8905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	. 935 patients (50.1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%) had a VKA and 931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patients (49.9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%) had a DOAC. 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  <a:cs typeface="Arial" panose="020B0604020202020204" pitchFamily="34" charset="0"/>
            </a:endParaRPr>
          </a:p>
          <a:p>
            <a:pPr algn="l" defTabSz="8905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. 16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patients were lost of follow-up (0.9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%).</a:t>
            </a:r>
          </a:p>
        </p:txBody>
      </p:sp>
      <p:sp>
        <p:nvSpPr>
          <p:cNvPr id="82" name="Sous-titre 2"/>
          <p:cNvSpPr txBox="1">
            <a:spLocks/>
          </p:cNvSpPr>
          <p:nvPr/>
        </p:nvSpPr>
        <p:spPr>
          <a:xfrm>
            <a:off x="4304031" y="33407235"/>
            <a:ext cx="21322318" cy="1686860"/>
          </a:xfrm>
          <a:prstGeom prst="rect">
            <a:avLst/>
          </a:prstGeom>
        </p:spPr>
        <p:txBody>
          <a:bodyPr vert="horz" lIns="90600" tIns="45300" rIns="90600" bIns="4530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Ø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There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was no significant difference between VKA and DOAC groups regarding arterial or venous events and major bleedings. </a:t>
            </a:r>
          </a:p>
          <a:p>
            <a:pPr algn="l" defTabSz="533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 	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 VKA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group had a lower incidence of overall bleedings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and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a two times higher incidence of deaths (HR=1.98, IC95% [1.15-3.42]),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but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this difference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was not due to bleeding causes. </a:t>
            </a:r>
          </a:p>
        </p:txBody>
      </p:sp>
      <p:sp>
        <p:nvSpPr>
          <p:cNvPr id="83" name="Sous-titre 2"/>
          <p:cNvSpPr txBox="1">
            <a:spLocks/>
          </p:cNvSpPr>
          <p:nvPr/>
        </p:nvSpPr>
        <p:spPr>
          <a:xfrm>
            <a:off x="1454807" y="11612307"/>
            <a:ext cx="27272499" cy="4377340"/>
          </a:xfrm>
          <a:prstGeom prst="rect">
            <a:avLst/>
          </a:prstGeom>
        </p:spPr>
        <p:txBody>
          <a:bodyPr vert="horz" lIns="90600" tIns="45300" rIns="90600" bIns="4530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Ø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Participants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were aged 18 years or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more and have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all a non-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valvular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 atrial fibrillation or a thromboembolic indication for anticoagulant.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They were selected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from the CACAO I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study</a:t>
            </a:r>
            <a:r>
              <a:rPr lang="en-US" sz="2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, which recruited them consecutively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in primary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care. 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Ø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 During the year of follow up, patients were followed as usual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by their general practitioner, who collected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every three months available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data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regarding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the occurrence of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 	                   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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 All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events were adjudicated by an independent committee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Ø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Incidence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rates and Hazard Ratio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were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calculated with a Cox regression model. In arterial or venous events, as well as in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bleeding events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, we used Fine and Gray method to calculate absolute risk of events taking into account the competing risk of death.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Since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this study was observational, we used an adjustment method by propensity score. </a:t>
            </a:r>
          </a:p>
        </p:txBody>
      </p:sp>
      <p:sp>
        <p:nvSpPr>
          <p:cNvPr id="86" name="Sous-titre 2"/>
          <p:cNvSpPr txBox="1">
            <a:spLocks/>
          </p:cNvSpPr>
          <p:nvPr/>
        </p:nvSpPr>
        <p:spPr>
          <a:xfrm>
            <a:off x="15678695" y="29695155"/>
            <a:ext cx="13362658" cy="583631"/>
          </a:xfrm>
          <a:prstGeom prst="rect">
            <a:avLst/>
          </a:prstGeom>
        </p:spPr>
        <p:txBody>
          <a:bodyPr vert="horz" lIns="90600" tIns="45300" rIns="90600" bIns="4530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VKA, </a:t>
            </a:r>
            <a:r>
              <a:rPr lang="fr-FR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vitamine-k </a:t>
            </a:r>
            <a:r>
              <a:rPr lang="fr-FR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antagonists</a:t>
            </a:r>
            <a:r>
              <a:rPr lang="fr-FR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;</a:t>
            </a:r>
            <a:r>
              <a:rPr lang="fr-FR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DOAC, </a:t>
            </a:r>
            <a:r>
              <a:rPr lang="fr-FR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direct oral </a:t>
            </a:r>
            <a:r>
              <a:rPr lang="fr-FR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anticoagulants; HR, Hazard ratio </a:t>
            </a:r>
            <a:r>
              <a:rPr lang="fr-FR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taking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into account the competitive risk with death</a:t>
            </a:r>
            <a:r>
              <a:rPr lang="fr-FR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8" name="Sous-titre 2"/>
          <p:cNvSpPr txBox="1">
            <a:spLocks/>
          </p:cNvSpPr>
          <p:nvPr/>
        </p:nvSpPr>
        <p:spPr>
          <a:xfrm>
            <a:off x="1431895" y="18800920"/>
            <a:ext cx="14182353" cy="533493"/>
          </a:xfrm>
          <a:prstGeom prst="rect">
            <a:avLst/>
          </a:prstGeom>
        </p:spPr>
        <p:txBody>
          <a:bodyPr vert="horz" lIns="90600" tIns="45300" rIns="90600" bIns="4530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Table 1. Characteristics of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patients and anticoagulation modalities,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given the anticoagulant at the time of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inclusion</a:t>
            </a: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51" name="Sous-titre 2"/>
          <p:cNvSpPr txBox="1">
            <a:spLocks/>
          </p:cNvSpPr>
          <p:nvPr/>
        </p:nvSpPr>
        <p:spPr>
          <a:xfrm>
            <a:off x="1471286" y="15421354"/>
            <a:ext cx="6176996" cy="629804"/>
          </a:xfrm>
          <a:prstGeom prst="rect">
            <a:avLst/>
          </a:prstGeom>
        </p:spPr>
        <p:txBody>
          <a:bodyPr vert="horz" lIns="90600" tIns="45300" rIns="90600" bIns="4530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ClinicalTrials.gov protocol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Identifier: NCT02376777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  <a:cs typeface="Arial" panose="020B0604020202020204" pitchFamily="34" charset="0"/>
            </a:endParaRPr>
          </a:p>
        </p:txBody>
      </p:sp>
      <p:sp>
        <p:nvSpPr>
          <p:cNvPr id="89" name="Sous-titre 2"/>
          <p:cNvSpPr txBox="1">
            <a:spLocks/>
          </p:cNvSpPr>
          <p:nvPr/>
        </p:nvSpPr>
        <p:spPr>
          <a:xfrm>
            <a:off x="7352542" y="35069822"/>
            <a:ext cx="17669030" cy="2413665"/>
          </a:xfrm>
          <a:prstGeom prst="rect">
            <a:avLst/>
          </a:prstGeom>
        </p:spPr>
        <p:txBody>
          <a:bodyPr vert="horz" lIns="90600" tIns="45300" rIns="90600" bIns="4530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Ø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Those results are in line with data from the literature, except regarding overall bleedings, suggesting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that 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 Condensed" panose="020B0606020104020203" pitchFamily="34" charset="0"/>
              <a:cs typeface="Arial" panose="020B0604020202020204" pitchFamily="34" charset="0"/>
            </a:endParaRPr>
          </a:p>
          <a:p>
            <a:pPr algn="l" defTabSz="6254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considering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all patients’ profiles and all bleedings encountered in general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practice</a:t>
            </a:r>
          </a:p>
          <a:p>
            <a:pPr algn="l" defTabSz="533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 could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moderate results measured in previous cohorts based on databases and/or performed in secondary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care, </a:t>
            </a:r>
          </a:p>
          <a:p>
            <a:pPr algn="l" defTabSz="533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 but does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cs typeface="Arial" panose="020B0604020202020204" pitchFamily="34" charset="0"/>
              </a:rPr>
              <a:t>not question known safety data on DOAC and VKA.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229" y="40640689"/>
            <a:ext cx="468000" cy="46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523" y="40640689"/>
            <a:ext cx="468000" cy="468000"/>
          </a:xfrm>
          <a:prstGeom prst="rect">
            <a:avLst/>
          </a:prstGeom>
        </p:spPr>
      </p:pic>
      <p:sp>
        <p:nvSpPr>
          <p:cNvPr id="101" name="ZoneTexte 100">
            <a:extLst>
              <a:ext uri="{FF2B5EF4-FFF2-40B4-BE49-F238E27FC236}">
                <a16:creationId xmlns:a16="http://schemas.microsoft.com/office/drawing/2014/main" xmlns="" id="{83587FCA-619B-4C51-AAB7-63808C279AC2}"/>
              </a:ext>
            </a:extLst>
          </p:cNvPr>
          <p:cNvSpPr txBox="1"/>
          <p:nvPr/>
        </p:nvSpPr>
        <p:spPr>
          <a:xfrm rot="16200000">
            <a:off x="-2023303" y="39389029"/>
            <a:ext cx="5307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Photo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credit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hand worship by icon4yu from the Noun Project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9"/>
          <a:stretch/>
        </p:blipFill>
        <p:spPr>
          <a:xfrm>
            <a:off x="438169" y="9070340"/>
            <a:ext cx="1743607" cy="16413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30" y="6870898"/>
            <a:ext cx="1774090" cy="174970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81" y="7897074"/>
            <a:ext cx="1286367" cy="126807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769" y="17862201"/>
            <a:ext cx="1822862" cy="179847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513" y="17752688"/>
            <a:ext cx="2176461" cy="214597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2" y="32864842"/>
            <a:ext cx="2139881" cy="2103302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86" y="37433812"/>
            <a:ext cx="2299874" cy="190269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05" y="37321840"/>
            <a:ext cx="1579001" cy="15546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4182">
            <a:off x="24302605" y="17009155"/>
            <a:ext cx="1692524" cy="168124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0" y="7374905"/>
            <a:ext cx="1129703" cy="131268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62" y="7602259"/>
            <a:ext cx="1132976" cy="129959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833" y="19827365"/>
            <a:ext cx="1905055" cy="180397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5090685"/>
            <a:ext cx="1937862" cy="1833113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50" y="36183871"/>
            <a:ext cx="1578877" cy="165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5174</TotalTime>
  <Words>1520</Words>
  <Application>Microsoft Macintosh PowerPoint</Application>
  <PresentationFormat>Personnalisé</PresentationFormat>
  <Paragraphs>222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Anticoagulants safety in general practice: one year results  from the CACAO multicenter prospective cohort study.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ECGclic:</dc:title>
  <dc:creator>Paul Frappé</dc:creator>
  <cp:lastModifiedBy>Laetitia</cp:lastModifiedBy>
  <cp:revision>194</cp:revision>
  <cp:lastPrinted>2018-10-10T12:57:58Z</cp:lastPrinted>
  <dcterms:created xsi:type="dcterms:W3CDTF">2018-01-30T11:50:46Z</dcterms:created>
  <dcterms:modified xsi:type="dcterms:W3CDTF">2019-02-28T11:11:14Z</dcterms:modified>
</cp:coreProperties>
</file>