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58F"/>
    <a:srgbClr val="355A9C"/>
    <a:srgbClr val="1D4892"/>
    <a:srgbClr val="1B46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A3C816-1B5D-4B63-BD92-6BA2F7ACC7A9}" v="1" dt="2021-12-17T08:15:18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OUR Suzie" userId="d7bd9064-1577-48ed-b095-cc2aa21cb26d" providerId="ADAL" clId="{D8A3C816-1B5D-4B63-BD92-6BA2F7ACC7A9}"/>
    <pc:docChg chg="modSld">
      <pc:chgData name="DALOUR Suzie" userId="d7bd9064-1577-48ed-b095-cc2aa21cb26d" providerId="ADAL" clId="{D8A3C816-1B5D-4B63-BD92-6BA2F7ACC7A9}" dt="2021-12-17T08:15:18.352" v="10" actId="1076"/>
      <pc:docMkLst>
        <pc:docMk/>
      </pc:docMkLst>
      <pc:sldChg chg="modSp mod">
        <pc:chgData name="DALOUR Suzie" userId="d7bd9064-1577-48ed-b095-cc2aa21cb26d" providerId="ADAL" clId="{D8A3C816-1B5D-4B63-BD92-6BA2F7ACC7A9}" dt="2021-12-17T08:15:18.352" v="10" actId="1076"/>
        <pc:sldMkLst>
          <pc:docMk/>
          <pc:sldMk cId="3967007706" sldId="256"/>
        </pc:sldMkLst>
        <pc:spChg chg="mod">
          <ac:chgData name="DALOUR Suzie" userId="d7bd9064-1577-48ed-b095-cc2aa21cb26d" providerId="ADAL" clId="{D8A3C816-1B5D-4B63-BD92-6BA2F7ACC7A9}" dt="2021-12-17T08:14:54.639" v="5" actId="14100"/>
          <ac:spMkLst>
            <pc:docMk/>
            <pc:sldMk cId="3967007706" sldId="256"/>
            <ac:spMk id="4" creationId="{2AA878BE-430E-4CEF-965B-0E8B0240F9A2}"/>
          </ac:spMkLst>
        </pc:spChg>
        <pc:spChg chg="mod">
          <ac:chgData name="DALOUR Suzie" userId="d7bd9064-1577-48ed-b095-cc2aa21cb26d" providerId="ADAL" clId="{D8A3C816-1B5D-4B63-BD92-6BA2F7ACC7A9}" dt="2021-12-17T08:15:04.471" v="7" actId="14100"/>
          <ac:spMkLst>
            <pc:docMk/>
            <pc:sldMk cId="3967007706" sldId="256"/>
            <ac:spMk id="5" creationId="{8EBABF36-1345-4D0A-B4EC-7A654246F7E6}"/>
          </ac:spMkLst>
        </pc:spChg>
        <pc:spChg chg="mod">
          <ac:chgData name="DALOUR Suzie" userId="d7bd9064-1577-48ed-b095-cc2aa21cb26d" providerId="ADAL" clId="{D8A3C816-1B5D-4B63-BD92-6BA2F7ACC7A9}" dt="2021-12-17T08:15:16.430" v="9" actId="1076"/>
          <ac:spMkLst>
            <pc:docMk/>
            <pc:sldMk cId="3967007706" sldId="256"/>
            <ac:spMk id="33" creationId="{206411E8-0060-48F9-98E2-827B924E3123}"/>
          </ac:spMkLst>
        </pc:spChg>
        <pc:picChg chg="mod">
          <ac:chgData name="DALOUR Suzie" userId="d7bd9064-1577-48ed-b095-cc2aa21cb26d" providerId="ADAL" clId="{D8A3C816-1B5D-4B63-BD92-6BA2F7ACC7A9}" dt="2021-12-17T08:15:18.352" v="10" actId="1076"/>
          <ac:picMkLst>
            <pc:docMk/>
            <pc:sldMk cId="3967007706" sldId="256"/>
            <ac:picMk id="32" creationId="{FE9684F2-6AD0-4185-B3F2-33B7C8A9C6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46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06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49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45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39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631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68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34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22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40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3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2D52B-5D7F-477D-A449-7EB1BE021152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4731-3807-43F1-93B2-6CA5EF61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9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hyperlink" Target="https://www.google.fr/url?sa=i&amp;rct=j&amp;q=&amp;esrc=s&amp;source=images&amp;cd=&amp;cad=rja&amp;uact=8&amp;ved=0ahUKEwis4ca90N_XAhXGKlAKHa--A2sQjRwIBw&amp;url=https://fr.wikipedia.org/wiki/Fichier:Haute_Autorite_de_Sante_Logo.svg&amp;psig=AOvVaw1r0gtLF1f4D3zs29v1zU06&amp;ust=151190213027996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google.fr/url?sa=i&amp;rct=j&amp;q=&amp;esrc=s&amp;source=images&amp;cd=&amp;cad=rja&amp;uact=8&amp;ved=0ahUKEwjzso-Kxd7XAhXGzaQKHa7pB4oQjRwIBw&amp;url=https://fr.wikipedia.org/wiki/Fichier:Haute_Autorite_de_Sante_Logo.svg&amp;psig=AOvVaw0wY4CmbxVLG8wECn4d5_9r&amp;ust=1511862763365589" TargetMode="External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Ellipse 102">
            <a:extLst>
              <a:ext uri="{FF2B5EF4-FFF2-40B4-BE49-F238E27FC236}">
                <a16:creationId xmlns:a16="http://schemas.microsoft.com/office/drawing/2014/main" id="{0D72445A-E0D0-49A5-AB9E-B2C38A10BB9F}"/>
              </a:ext>
            </a:extLst>
          </p:cNvPr>
          <p:cNvSpPr/>
          <p:nvPr/>
        </p:nvSpPr>
        <p:spPr>
          <a:xfrm>
            <a:off x="1961890" y="5249436"/>
            <a:ext cx="190182" cy="189195"/>
          </a:xfrm>
          <a:prstGeom prst="ellipse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à coins arrondis 35">
            <a:extLst>
              <a:ext uri="{FF2B5EF4-FFF2-40B4-BE49-F238E27FC236}">
                <a16:creationId xmlns:a16="http://schemas.microsoft.com/office/drawing/2014/main" id="{A6363682-228E-4257-9153-56481C0C2BF6}"/>
              </a:ext>
            </a:extLst>
          </p:cNvPr>
          <p:cNvSpPr>
            <a:spLocks noChangeAspect="1"/>
          </p:cNvSpPr>
          <p:nvPr/>
        </p:nvSpPr>
        <p:spPr>
          <a:xfrm>
            <a:off x="4643385" y="3504239"/>
            <a:ext cx="779514" cy="303609"/>
          </a:xfrm>
          <a:prstGeom prst="roundRect">
            <a:avLst>
              <a:gd name="adj" fmla="val 26447"/>
            </a:avLst>
          </a:prstGeom>
          <a:noFill/>
          <a:ln w="19050">
            <a:solidFill>
              <a:srgbClr val="1B45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EBABF36-1345-4D0A-B4EC-7A654246F7E6}"/>
              </a:ext>
            </a:extLst>
          </p:cNvPr>
          <p:cNvSpPr/>
          <p:nvPr/>
        </p:nvSpPr>
        <p:spPr>
          <a:xfrm>
            <a:off x="470019" y="311604"/>
            <a:ext cx="8954821" cy="498021"/>
          </a:xfrm>
          <a:prstGeom prst="round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AA878BE-430E-4CEF-965B-0E8B0240F9A2}"/>
              </a:ext>
            </a:extLst>
          </p:cNvPr>
          <p:cNvSpPr txBox="1"/>
          <p:nvPr/>
        </p:nvSpPr>
        <p:spPr>
          <a:xfrm>
            <a:off x="786212" y="397115"/>
            <a:ext cx="8236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spc="-2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Chronologie et finalités de sollicitation des CNP lors de l’évaluation d’actes professionnels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91D1F3C-7A59-48AF-A5C2-B4701398BB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853" y="1955246"/>
            <a:ext cx="860367" cy="645899"/>
          </a:xfrm>
          <a:prstGeom prst="rect">
            <a:avLst/>
          </a:prstGeom>
        </p:spPr>
      </p:pic>
      <p:pic>
        <p:nvPicPr>
          <p:cNvPr id="14" name="Picture 14" descr="Résultat de recherche d'images pour &quot;haute autorité de santé&quot;">
            <a:extLst>
              <a:ext uri="{FF2B5EF4-FFF2-40B4-BE49-F238E27FC236}">
                <a16:creationId xmlns:a16="http://schemas.microsoft.com/office/drawing/2014/main" id="{7A9F5036-0672-47B7-BDB2-D0E0C51BA5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717"/>
          <a:stretch/>
        </p:blipFill>
        <p:spPr bwMode="auto">
          <a:xfrm>
            <a:off x="3666131" y="2171553"/>
            <a:ext cx="448101" cy="13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hevron 70">
            <a:extLst>
              <a:ext uri="{FF2B5EF4-FFF2-40B4-BE49-F238E27FC236}">
                <a16:creationId xmlns:a16="http://schemas.microsoft.com/office/drawing/2014/main" id="{7C6A5F9A-44A5-447D-9406-33802315C27C}"/>
              </a:ext>
            </a:extLst>
          </p:cNvPr>
          <p:cNvSpPr/>
          <p:nvPr/>
        </p:nvSpPr>
        <p:spPr>
          <a:xfrm>
            <a:off x="1900454" y="3341461"/>
            <a:ext cx="1649747" cy="646849"/>
          </a:xfrm>
          <a:prstGeom prst="chevron">
            <a:avLst/>
          </a:prstGeom>
          <a:solidFill>
            <a:srgbClr val="FF0000"/>
          </a:solidFill>
          <a:scene3d>
            <a:camera prst="perspectiveBelow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Cadrage</a:t>
            </a:r>
          </a:p>
        </p:txBody>
      </p:sp>
      <p:sp>
        <p:nvSpPr>
          <p:cNvPr id="16" name="Chevron 61">
            <a:extLst>
              <a:ext uri="{FF2B5EF4-FFF2-40B4-BE49-F238E27FC236}">
                <a16:creationId xmlns:a16="http://schemas.microsoft.com/office/drawing/2014/main" id="{6B36BC9D-2602-4444-BD99-42E4E3BB46AF}"/>
              </a:ext>
            </a:extLst>
          </p:cNvPr>
          <p:cNvSpPr/>
          <p:nvPr/>
        </p:nvSpPr>
        <p:spPr>
          <a:xfrm>
            <a:off x="3336569" y="3336698"/>
            <a:ext cx="1231593" cy="637707"/>
          </a:xfrm>
          <a:prstGeom prst="chevron">
            <a:avLst/>
          </a:prstGeom>
          <a:noFill/>
          <a:ln w="19050">
            <a:solidFill>
              <a:srgbClr val="1D4892"/>
            </a:solidFill>
            <a:prstDash val="lg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50" b="1" dirty="0">
              <a:solidFill>
                <a:srgbClr val="355A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488CFB5-A502-49F9-8B93-F0179B78B956}"/>
              </a:ext>
            </a:extLst>
          </p:cNvPr>
          <p:cNvSpPr txBox="1"/>
          <p:nvPr/>
        </p:nvSpPr>
        <p:spPr>
          <a:xfrm>
            <a:off x="3246605" y="1633662"/>
            <a:ext cx="130439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Commission et </a:t>
            </a:r>
          </a:p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Collège de la HAS</a:t>
            </a:r>
          </a:p>
        </p:txBody>
      </p:sp>
      <p:pic>
        <p:nvPicPr>
          <p:cNvPr id="32" name="Picture 14" descr="Résultat de recherche d'images pour &quot;haute autorité de santé&quot;">
            <a:hlinkClick r:id="rId5"/>
            <a:extLst>
              <a:ext uri="{FF2B5EF4-FFF2-40B4-BE49-F238E27FC236}">
                <a16:creationId xmlns:a16="http://schemas.microsoft.com/office/drawing/2014/main" id="{FE9684F2-6AD0-4185-B3F2-33B7C8A9C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57" y="2122023"/>
            <a:ext cx="1226238" cy="46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206411E8-0060-48F9-98E2-827B924E3123}"/>
              </a:ext>
            </a:extLst>
          </p:cNvPr>
          <p:cNvSpPr txBox="1"/>
          <p:nvPr/>
        </p:nvSpPr>
        <p:spPr>
          <a:xfrm>
            <a:off x="405076" y="4481180"/>
            <a:ext cx="1226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1B4690"/>
                </a:solidFill>
                <a:latin typeface="Bahnschrift SemiBold" panose="020B0502040204020203" pitchFamily="34" charset="0"/>
              </a:rPr>
              <a:t>CNP</a:t>
            </a:r>
          </a:p>
        </p:txBody>
      </p:sp>
      <p:sp>
        <p:nvSpPr>
          <p:cNvPr id="36" name="Forme libre 36">
            <a:extLst>
              <a:ext uri="{FF2B5EF4-FFF2-40B4-BE49-F238E27FC236}">
                <a16:creationId xmlns:a16="http://schemas.microsoft.com/office/drawing/2014/main" id="{635A26FA-CD04-4F35-8769-765777657463}"/>
              </a:ext>
            </a:extLst>
          </p:cNvPr>
          <p:cNvSpPr>
            <a:spLocks noChangeAspect="1"/>
          </p:cNvSpPr>
          <p:nvPr/>
        </p:nvSpPr>
        <p:spPr>
          <a:xfrm>
            <a:off x="9448297" y="3764594"/>
            <a:ext cx="237119" cy="100798"/>
          </a:xfrm>
          <a:custGeom>
            <a:avLst/>
            <a:gdLst>
              <a:gd name="connsiteX0" fmla="*/ 0 w 469106"/>
              <a:gd name="connsiteY0" fmla="*/ 0 h 197644"/>
              <a:gd name="connsiteX1" fmla="*/ 92868 w 469106"/>
              <a:gd name="connsiteY1" fmla="*/ 197644 h 197644"/>
              <a:gd name="connsiteX2" fmla="*/ 469106 w 469106"/>
              <a:gd name="connsiteY2" fmla="*/ 114300 h 197644"/>
              <a:gd name="connsiteX3" fmla="*/ 211931 w 469106"/>
              <a:gd name="connsiteY3" fmla="*/ 7144 h 197644"/>
              <a:gd name="connsiteX4" fmla="*/ 0 w 469106"/>
              <a:gd name="connsiteY4" fmla="*/ 0 h 19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106" h="197644">
                <a:moveTo>
                  <a:pt x="0" y="0"/>
                </a:moveTo>
                <a:lnTo>
                  <a:pt x="92868" y="197644"/>
                </a:lnTo>
                <a:lnTo>
                  <a:pt x="469106" y="114300"/>
                </a:lnTo>
                <a:lnTo>
                  <a:pt x="211931" y="7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F5989830-C699-4ABC-A732-06F97A63ECE6}"/>
              </a:ext>
            </a:extLst>
          </p:cNvPr>
          <p:cNvSpPr txBox="1"/>
          <p:nvPr/>
        </p:nvSpPr>
        <p:spPr>
          <a:xfrm>
            <a:off x="3563919" y="3530849"/>
            <a:ext cx="9799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355A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Validation</a:t>
            </a:r>
          </a:p>
        </p:txBody>
      </p:sp>
      <p:sp>
        <p:nvSpPr>
          <p:cNvPr id="53" name="Forme libre 36">
            <a:extLst>
              <a:ext uri="{FF2B5EF4-FFF2-40B4-BE49-F238E27FC236}">
                <a16:creationId xmlns:a16="http://schemas.microsoft.com/office/drawing/2014/main" id="{369DF524-603A-42E5-BBF7-26A561EEE396}"/>
              </a:ext>
            </a:extLst>
          </p:cNvPr>
          <p:cNvSpPr/>
          <p:nvPr/>
        </p:nvSpPr>
        <p:spPr>
          <a:xfrm>
            <a:off x="4985041" y="3775587"/>
            <a:ext cx="237119" cy="100798"/>
          </a:xfrm>
          <a:custGeom>
            <a:avLst/>
            <a:gdLst>
              <a:gd name="connsiteX0" fmla="*/ 0 w 469106"/>
              <a:gd name="connsiteY0" fmla="*/ 0 h 197644"/>
              <a:gd name="connsiteX1" fmla="*/ 92868 w 469106"/>
              <a:gd name="connsiteY1" fmla="*/ 197644 h 197644"/>
              <a:gd name="connsiteX2" fmla="*/ 469106 w 469106"/>
              <a:gd name="connsiteY2" fmla="*/ 114300 h 197644"/>
              <a:gd name="connsiteX3" fmla="*/ 211931 w 469106"/>
              <a:gd name="connsiteY3" fmla="*/ 7144 h 197644"/>
              <a:gd name="connsiteX4" fmla="*/ 0 w 469106"/>
              <a:gd name="connsiteY4" fmla="*/ 0 h 19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106" h="197644">
                <a:moveTo>
                  <a:pt x="0" y="0"/>
                </a:moveTo>
                <a:lnTo>
                  <a:pt x="92868" y="197644"/>
                </a:lnTo>
                <a:lnTo>
                  <a:pt x="469106" y="114300"/>
                </a:lnTo>
                <a:lnTo>
                  <a:pt x="211931" y="7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5A823CC4-69D2-47E3-A7AE-D5B53FE2BA53}"/>
              </a:ext>
            </a:extLst>
          </p:cNvPr>
          <p:cNvCxnSpPr>
            <a:cxnSpLocks noChangeAspect="1"/>
          </p:cNvCxnSpPr>
          <p:nvPr/>
        </p:nvCxnSpPr>
        <p:spPr>
          <a:xfrm rot="360000" flipH="1" flipV="1">
            <a:off x="5011521" y="3770603"/>
            <a:ext cx="184158" cy="189578"/>
          </a:xfrm>
          <a:prstGeom prst="straightConnector1">
            <a:avLst/>
          </a:prstGeom>
          <a:ln w="95250">
            <a:tailEnd type="stealth"/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31E50F0-CC3D-4F15-B073-362F991DC315}"/>
              </a:ext>
            </a:extLst>
          </p:cNvPr>
          <p:cNvSpPr/>
          <p:nvPr/>
        </p:nvSpPr>
        <p:spPr>
          <a:xfrm>
            <a:off x="5221843" y="3467100"/>
            <a:ext cx="578458" cy="370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9" name="Picture 2" descr="Résultat de recherche d'images pour &quot;haute autorité de santé&quot;">
            <a:hlinkClick r:id="rId7"/>
            <a:extLst>
              <a:ext uri="{FF2B5EF4-FFF2-40B4-BE49-F238E27FC236}">
                <a16:creationId xmlns:a16="http://schemas.microsoft.com/office/drawing/2014/main" id="{97D4C059-B859-4D4A-84CD-7F3962B9E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554" y="3589893"/>
            <a:ext cx="474975" cy="178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id="{607FC679-6FD7-41C0-9D2C-00A4048A9D6B}"/>
              </a:ext>
            </a:extLst>
          </p:cNvPr>
          <p:cNvSpPr txBox="1">
            <a:spLocks noChangeAspect="1"/>
          </p:cNvSpPr>
          <p:nvPr/>
        </p:nvSpPr>
        <p:spPr>
          <a:xfrm>
            <a:off x="4635185" y="3515401"/>
            <a:ext cx="748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008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www://</a:t>
            </a:r>
          </a:p>
        </p:txBody>
      </p:sp>
      <p:sp>
        <p:nvSpPr>
          <p:cNvPr id="55" name="Rectangle à coins arrondis 35">
            <a:extLst>
              <a:ext uri="{FF2B5EF4-FFF2-40B4-BE49-F238E27FC236}">
                <a16:creationId xmlns:a16="http://schemas.microsoft.com/office/drawing/2014/main" id="{9C90D4E1-4966-4CAA-9159-40528F2AF4C4}"/>
              </a:ext>
            </a:extLst>
          </p:cNvPr>
          <p:cNvSpPr>
            <a:spLocks noChangeAspect="1"/>
          </p:cNvSpPr>
          <p:nvPr/>
        </p:nvSpPr>
        <p:spPr>
          <a:xfrm>
            <a:off x="8482573" y="3504239"/>
            <a:ext cx="779514" cy="303609"/>
          </a:xfrm>
          <a:prstGeom prst="roundRect">
            <a:avLst>
              <a:gd name="adj" fmla="val 26447"/>
            </a:avLst>
          </a:prstGeom>
          <a:noFill/>
          <a:ln w="19050">
            <a:solidFill>
              <a:srgbClr val="1B45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Chevron 70">
            <a:extLst>
              <a:ext uri="{FF2B5EF4-FFF2-40B4-BE49-F238E27FC236}">
                <a16:creationId xmlns:a16="http://schemas.microsoft.com/office/drawing/2014/main" id="{63B32CD8-9A57-43F7-93B6-AAF1F6AED1EB}"/>
              </a:ext>
            </a:extLst>
          </p:cNvPr>
          <p:cNvSpPr/>
          <p:nvPr/>
        </p:nvSpPr>
        <p:spPr>
          <a:xfrm>
            <a:off x="5655808" y="3341461"/>
            <a:ext cx="1733581" cy="646849"/>
          </a:xfrm>
          <a:prstGeom prst="chevron">
            <a:avLst/>
          </a:prstGeom>
          <a:solidFill>
            <a:srgbClr val="FF0000"/>
          </a:solidFill>
          <a:scene3d>
            <a:camera prst="perspectiveBelow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</a:p>
        </p:txBody>
      </p:sp>
      <p:sp>
        <p:nvSpPr>
          <p:cNvPr id="57" name="Chevron 61">
            <a:extLst>
              <a:ext uri="{FF2B5EF4-FFF2-40B4-BE49-F238E27FC236}">
                <a16:creationId xmlns:a16="http://schemas.microsoft.com/office/drawing/2014/main" id="{727A325E-3BB5-4D17-953F-9BF43C8543C7}"/>
              </a:ext>
            </a:extLst>
          </p:cNvPr>
          <p:cNvSpPr/>
          <p:nvPr/>
        </p:nvSpPr>
        <p:spPr>
          <a:xfrm>
            <a:off x="7175757" y="3336698"/>
            <a:ext cx="1231593" cy="637707"/>
          </a:xfrm>
          <a:prstGeom prst="chevron">
            <a:avLst/>
          </a:prstGeom>
          <a:noFill/>
          <a:ln w="19050">
            <a:solidFill>
              <a:srgbClr val="1D4892"/>
            </a:solidFill>
            <a:prstDash val="lg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50" b="1" dirty="0">
              <a:solidFill>
                <a:srgbClr val="355A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879F31E0-D060-4052-A930-0C20B24370E2}"/>
              </a:ext>
            </a:extLst>
          </p:cNvPr>
          <p:cNvSpPr txBox="1"/>
          <p:nvPr/>
        </p:nvSpPr>
        <p:spPr>
          <a:xfrm>
            <a:off x="7403107" y="3530849"/>
            <a:ext cx="9799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355A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Validation</a:t>
            </a:r>
          </a:p>
        </p:txBody>
      </p:sp>
      <p:sp>
        <p:nvSpPr>
          <p:cNvPr id="59" name="Forme libre 36">
            <a:extLst>
              <a:ext uri="{FF2B5EF4-FFF2-40B4-BE49-F238E27FC236}">
                <a16:creationId xmlns:a16="http://schemas.microsoft.com/office/drawing/2014/main" id="{E65B6490-BA6D-4EE2-92C4-60915139003A}"/>
              </a:ext>
            </a:extLst>
          </p:cNvPr>
          <p:cNvSpPr/>
          <p:nvPr/>
        </p:nvSpPr>
        <p:spPr>
          <a:xfrm>
            <a:off x="8824229" y="3775587"/>
            <a:ext cx="237119" cy="100798"/>
          </a:xfrm>
          <a:custGeom>
            <a:avLst/>
            <a:gdLst>
              <a:gd name="connsiteX0" fmla="*/ 0 w 469106"/>
              <a:gd name="connsiteY0" fmla="*/ 0 h 197644"/>
              <a:gd name="connsiteX1" fmla="*/ 92868 w 469106"/>
              <a:gd name="connsiteY1" fmla="*/ 197644 h 197644"/>
              <a:gd name="connsiteX2" fmla="*/ 469106 w 469106"/>
              <a:gd name="connsiteY2" fmla="*/ 114300 h 197644"/>
              <a:gd name="connsiteX3" fmla="*/ 211931 w 469106"/>
              <a:gd name="connsiteY3" fmla="*/ 7144 h 197644"/>
              <a:gd name="connsiteX4" fmla="*/ 0 w 469106"/>
              <a:gd name="connsiteY4" fmla="*/ 0 h 19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106" h="197644">
                <a:moveTo>
                  <a:pt x="0" y="0"/>
                </a:moveTo>
                <a:lnTo>
                  <a:pt x="92868" y="197644"/>
                </a:lnTo>
                <a:lnTo>
                  <a:pt x="469106" y="114300"/>
                </a:lnTo>
                <a:lnTo>
                  <a:pt x="211931" y="7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003A6C98-13A0-4604-86EE-AD88F41E9210}"/>
              </a:ext>
            </a:extLst>
          </p:cNvPr>
          <p:cNvCxnSpPr>
            <a:cxnSpLocks noChangeAspect="1"/>
          </p:cNvCxnSpPr>
          <p:nvPr/>
        </p:nvCxnSpPr>
        <p:spPr>
          <a:xfrm rot="360000" flipH="1" flipV="1">
            <a:off x="8850709" y="3770603"/>
            <a:ext cx="184158" cy="189578"/>
          </a:xfrm>
          <a:prstGeom prst="straightConnector1">
            <a:avLst/>
          </a:prstGeom>
          <a:ln w="95250">
            <a:tailEnd type="stealth"/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4853097F-0176-4D26-BA67-C32F96845926}"/>
              </a:ext>
            </a:extLst>
          </p:cNvPr>
          <p:cNvSpPr/>
          <p:nvPr/>
        </p:nvSpPr>
        <p:spPr>
          <a:xfrm>
            <a:off x="9061031" y="3483076"/>
            <a:ext cx="578458" cy="354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62" name="Picture 2" descr="Résultat de recherche d'images pour &quot;haute autorité de santé&quot;">
            <a:hlinkClick r:id="rId7"/>
            <a:extLst>
              <a:ext uri="{FF2B5EF4-FFF2-40B4-BE49-F238E27FC236}">
                <a16:creationId xmlns:a16="http://schemas.microsoft.com/office/drawing/2014/main" id="{822F3680-5439-4152-BE21-72DA95073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742" y="3602593"/>
            <a:ext cx="474975" cy="178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ZoneTexte 62">
            <a:extLst>
              <a:ext uri="{FF2B5EF4-FFF2-40B4-BE49-F238E27FC236}">
                <a16:creationId xmlns:a16="http://schemas.microsoft.com/office/drawing/2014/main" id="{484E004E-DCDB-42B1-9908-739494409F62}"/>
              </a:ext>
            </a:extLst>
          </p:cNvPr>
          <p:cNvSpPr txBox="1">
            <a:spLocks noChangeAspect="1"/>
          </p:cNvSpPr>
          <p:nvPr/>
        </p:nvSpPr>
        <p:spPr>
          <a:xfrm>
            <a:off x="8474373" y="3515401"/>
            <a:ext cx="748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008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www://</a:t>
            </a: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9C8CADE7-C594-40DA-A66C-233544F62AB3}"/>
              </a:ext>
            </a:extLst>
          </p:cNvPr>
          <p:cNvCxnSpPr>
            <a:cxnSpLocks/>
            <a:endCxn id="13" idx="2"/>
          </p:cNvCxnSpPr>
          <p:nvPr/>
        </p:nvCxnSpPr>
        <p:spPr>
          <a:xfrm flipV="1">
            <a:off x="3895037" y="2601145"/>
            <a:ext cx="0" cy="735553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Image 65">
            <a:extLst>
              <a:ext uri="{FF2B5EF4-FFF2-40B4-BE49-F238E27FC236}">
                <a16:creationId xmlns:a16="http://schemas.microsoft.com/office/drawing/2014/main" id="{50A509CF-BD5C-443E-8E7D-CF48D6FE9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581" y="2443607"/>
            <a:ext cx="860367" cy="645899"/>
          </a:xfrm>
          <a:prstGeom prst="rect">
            <a:avLst/>
          </a:prstGeom>
        </p:spPr>
      </p:pic>
      <p:pic>
        <p:nvPicPr>
          <p:cNvPr id="67" name="Picture 14" descr="Résultat de recherche d'images pour &quot;haute autorité de santé&quot;">
            <a:extLst>
              <a:ext uri="{FF2B5EF4-FFF2-40B4-BE49-F238E27FC236}">
                <a16:creationId xmlns:a16="http://schemas.microsoft.com/office/drawing/2014/main" id="{A2C142F7-70CF-4F13-9EF7-349CF1359E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717"/>
          <a:stretch/>
        </p:blipFill>
        <p:spPr bwMode="auto">
          <a:xfrm>
            <a:off x="7607859" y="2659914"/>
            <a:ext cx="448101" cy="13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ZoneTexte 67">
            <a:extLst>
              <a:ext uri="{FF2B5EF4-FFF2-40B4-BE49-F238E27FC236}">
                <a16:creationId xmlns:a16="http://schemas.microsoft.com/office/drawing/2014/main" id="{68A5FF1D-DC64-4437-90F2-CB69E7093790}"/>
              </a:ext>
            </a:extLst>
          </p:cNvPr>
          <p:cNvSpPr txBox="1"/>
          <p:nvPr/>
        </p:nvSpPr>
        <p:spPr>
          <a:xfrm>
            <a:off x="7155197" y="2122023"/>
            <a:ext cx="1434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Commission et </a:t>
            </a:r>
          </a:p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Collège de la HAS</a:t>
            </a:r>
          </a:p>
        </p:txBody>
      </p: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85BF4FAB-C28D-44E6-AB25-AD5F75A0637A}"/>
              </a:ext>
            </a:extLst>
          </p:cNvPr>
          <p:cNvCxnSpPr>
            <a:cxnSpLocks/>
          </p:cNvCxnSpPr>
          <p:nvPr/>
        </p:nvCxnSpPr>
        <p:spPr>
          <a:xfrm flipV="1">
            <a:off x="7832472" y="3113321"/>
            <a:ext cx="0" cy="213851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Image 70">
            <a:extLst>
              <a:ext uri="{FF2B5EF4-FFF2-40B4-BE49-F238E27FC236}">
                <a16:creationId xmlns:a16="http://schemas.microsoft.com/office/drawing/2014/main" id="{1D8AB386-792B-4715-A330-40B96CAC63F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250" t="18083" r="64992" b="9621"/>
          <a:stretch/>
        </p:blipFill>
        <p:spPr>
          <a:xfrm>
            <a:off x="4828648" y="1454567"/>
            <a:ext cx="661241" cy="9350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2" name="ZoneTexte 71">
            <a:extLst>
              <a:ext uri="{FF2B5EF4-FFF2-40B4-BE49-F238E27FC236}">
                <a16:creationId xmlns:a16="http://schemas.microsoft.com/office/drawing/2014/main" id="{7AC11FE5-CBC8-4FCA-B42A-75D7FBDDB10C}"/>
              </a:ext>
            </a:extLst>
          </p:cNvPr>
          <p:cNvSpPr txBox="1"/>
          <p:nvPr/>
        </p:nvSpPr>
        <p:spPr>
          <a:xfrm>
            <a:off x="4824586" y="1162555"/>
            <a:ext cx="669362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Note de cadrage</a:t>
            </a: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5A4E2C73-9D35-4ACB-AAFE-E2158A279375}"/>
              </a:ext>
            </a:extLst>
          </p:cNvPr>
          <p:cNvCxnSpPr>
            <a:cxnSpLocks/>
          </p:cNvCxnSpPr>
          <p:nvPr/>
        </p:nvCxnSpPr>
        <p:spPr>
          <a:xfrm flipH="1" flipV="1">
            <a:off x="5159269" y="2483904"/>
            <a:ext cx="7530" cy="1012405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AC47C6E2-79AD-4644-AE85-2EECC26D3DEE}"/>
              </a:ext>
            </a:extLst>
          </p:cNvPr>
          <p:cNvCxnSpPr>
            <a:cxnSpLocks/>
          </p:cNvCxnSpPr>
          <p:nvPr/>
        </p:nvCxnSpPr>
        <p:spPr>
          <a:xfrm flipH="1" flipV="1">
            <a:off x="2571421" y="3017047"/>
            <a:ext cx="1" cy="319652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>
            <a:extLst>
              <a:ext uri="{FF2B5EF4-FFF2-40B4-BE49-F238E27FC236}">
                <a16:creationId xmlns:a16="http://schemas.microsoft.com/office/drawing/2014/main" id="{1E903B78-0917-49DB-95CE-E33F3D721CF2}"/>
              </a:ext>
            </a:extLst>
          </p:cNvPr>
          <p:cNvSpPr txBox="1"/>
          <p:nvPr/>
        </p:nvSpPr>
        <p:spPr>
          <a:xfrm>
            <a:off x="1384419" y="4343753"/>
            <a:ext cx="1325621" cy="86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Proposition d’experts individuels à consulter pour le cadrage et/ou l’évaluation 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0D7D007D-2E69-49FC-8B6F-EF86321EA3B8}"/>
              </a:ext>
            </a:extLst>
          </p:cNvPr>
          <p:cNvSpPr txBox="1"/>
          <p:nvPr/>
        </p:nvSpPr>
        <p:spPr>
          <a:xfrm>
            <a:off x="1859544" y="1938027"/>
            <a:ext cx="1434706" cy="1068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000" i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Définition du périmètre, de la méthode, des moyens requis et du calendrier prévisionnel, de l’évaluation</a:t>
            </a:r>
            <a:endParaRPr lang="fr-FR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133FD6B1-9567-47C3-BEF5-B1F01F67A772}"/>
              </a:ext>
            </a:extLst>
          </p:cNvPr>
          <p:cNvSpPr txBox="1"/>
          <p:nvPr/>
        </p:nvSpPr>
        <p:spPr>
          <a:xfrm>
            <a:off x="5659527" y="1580818"/>
            <a:ext cx="1733581" cy="738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000" i="1" spc="-2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 critique des faits publiés et recueil de la position d’experts individuels (professionnels et patients)</a:t>
            </a:r>
            <a:endParaRPr lang="fr-FR" sz="1000" spc="-2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CF3F03CB-D907-456C-A5ED-027BC8E66ADF}"/>
              </a:ext>
            </a:extLst>
          </p:cNvPr>
          <p:cNvCxnSpPr>
            <a:cxnSpLocks/>
          </p:cNvCxnSpPr>
          <p:nvPr/>
        </p:nvCxnSpPr>
        <p:spPr>
          <a:xfrm flipH="1" flipV="1">
            <a:off x="6518788" y="2326674"/>
            <a:ext cx="7530" cy="1012405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4A9BB1A8-FDED-45A4-A465-4C5B518D3CA8}"/>
              </a:ext>
            </a:extLst>
          </p:cNvPr>
          <p:cNvCxnSpPr>
            <a:cxnSpLocks/>
          </p:cNvCxnSpPr>
          <p:nvPr/>
        </p:nvCxnSpPr>
        <p:spPr>
          <a:xfrm flipV="1">
            <a:off x="9022798" y="3280864"/>
            <a:ext cx="0" cy="213851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ZoneTexte 91">
            <a:extLst>
              <a:ext uri="{FF2B5EF4-FFF2-40B4-BE49-F238E27FC236}">
                <a16:creationId xmlns:a16="http://schemas.microsoft.com/office/drawing/2014/main" id="{633B0D47-2BE0-4EEA-82A7-2F413206DA93}"/>
              </a:ext>
            </a:extLst>
          </p:cNvPr>
          <p:cNvSpPr txBox="1"/>
          <p:nvPr/>
        </p:nvSpPr>
        <p:spPr>
          <a:xfrm>
            <a:off x="8429890" y="1658242"/>
            <a:ext cx="118581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Rapport </a:t>
            </a:r>
          </a:p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et avis</a:t>
            </a:r>
          </a:p>
        </p:txBody>
      </p:sp>
      <p:pic>
        <p:nvPicPr>
          <p:cNvPr id="94" name="Image 93">
            <a:extLst>
              <a:ext uri="{FF2B5EF4-FFF2-40B4-BE49-F238E27FC236}">
                <a16:creationId xmlns:a16="http://schemas.microsoft.com/office/drawing/2014/main" id="{EDB9182A-5973-4C1E-8CBE-7A6EBCAFE01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0355" t="18636" r="41097" b="10309"/>
          <a:stretch/>
        </p:blipFill>
        <p:spPr>
          <a:xfrm>
            <a:off x="8701218" y="2122023"/>
            <a:ext cx="723622" cy="10130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5" name="ZoneTexte 94">
            <a:extLst>
              <a:ext uri="{FF2B5EF4-FFF2-40B4-BE49-F238E27FC236}">
                <a16:creationId xmlns:a16="http://schemas.microsoft.com/office/drawing/2014/main" id="{EC5A3694-28C6-4F95-822A-DC04F62B1561}"/>
              </a:ext>
            </a:extLst>
          </p:cNvPr>
          <p:cNvSpPr txBox="1"/>
          <p:nvPr/>
        </p:nvSpPr>
        <p:spPr>
          <a:xfrm>
            <a:off x="4620309" y="4024606"/>
            <a:ext cx="107791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55A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07E95192-97D9-4BE1-91B9-7A92844DA22C}"/>
              </a:ext>
            </a:extLst>
          </p:cNvPr>
          <p:cNvSpPr txBox="1"/>
          <p:nvPr/>
        </p:nvSpPr>
        <p:spPr>
          <a:xfrm>
            <a:off x="8522073" y="4024606"/>
            <a:ext cx="107791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55A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</a:p>
        </p:txBody>
      </p: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7523F9B9-CD7D-4BA8-9C81-FCE06DCB302B}"/>
              </a:ext>
            </a:extLst>
          </p:cNvPr>
          <p:cNvCxnSpPr>
            <a:cxnSpLocks/>
          </p:cNvCxnSpPr>
          <p:nvPr/>
        </p:nvCxnSpPr>
        <p:spPr>
          <a:xfrm flipH="1">
            <a:off x="2060580" y="3960587"/>
            <a:ext cx="1" cy="319652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ZoneTexte 97">
            <a:extLst>
              <a:ext uri="{FF2B5EF4-FFF2-40B4-BE49-F238E27FC236}">
                <a16:creationId xmlns:a16="http://schemas.microsoft.com/office/drawing/2014/main" id="{06ED93EB-74E7-4D77-95B7-0D58DE1FFD02}"/>
              </a:ext>
            </a:extLst>
          </p:cNvPr>
          <p:cNvSpPr txBox="1"/>
          <p:nvPr/>
        </p:nvSpPr>
        <p:spPr>
          <a:xfrm>
            <a:off x="2452142" y="4948887"/>
            <a:ext cx="1501421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spc="-10" dirty="0">
                <a:latin typeface="Arial" panose="020B0604020202020204" pitchFamily="34" charset="0"/>
                <a:cs typeface="Arial" panose="020B0604020202020204" pitchFamily="34" charset="0"/>
              </a:rPr>
              <a:t>Relecture de la note de cadrage provisoire en tant que partie prenante professionnelle pour recueil du point de vue collectif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B034D1A3-DDA7-4D09-85F4-F74D9F786167}"/>
              </a:ext>
            </a:extLst>
          </p:cNvPr>
          <p:cNvSpPr txBox="1"/>
          <p:nvPr/>
        </p:nvSpPr>
        <p:spPr>
          <a:xfrm>
            <a:off x="6247982" y="4952998"/>
            <a:ext cx="1434837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Relecture du rapport provisoire en tant que partie prenante professionnelle pour recueil du point de vue collectif</a:t>
            </a:r>
          </a:p>
        </p:txBody>
      </p: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FDB4CE4E-138C-4E76-A0BB-2E8EE87C5EAB}"/>
              </a:ext>
            </a:extLst>
          </p:cNvPr>
          <p:cNvCxnSpPr>
            <a:cxnSpLocks/>
          </p:cNvCxnSpPr>
          <p:nvPr/>
        </p:nvCxnSpPr>
        <p:spPr>
          <a:xfrm flipH="1">
            <a:off x="6965401" y="3979315"/>
            <a:ext cx="1" cy="912003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ZoneTexte 101">
            <a:extLst>
              <a:ext uri="{FF2B5EF4-FFF2-40B4-BE49-F238E27FC236}">
                <a16:creationId xmlns:a16="http://schemas.microsoft.com/office/drawing/2014/main" id="{D528AFD3-750E-40BF-AEE3-AA0C4051CEDB}"/>
              </a:ext>
            </a:extLst>
          </p:cNvPr>
          <p:cNvSpPr txBox="1"/>
          <p:nvPr/>
        </p:nvSpPr>
        <p:spPr>
          <a:xfrm>
            <a:off x="1922168" y="519921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6" name="Ellipse 105">
            <a:extLst>
              <a:ext uri="{FF2B5EF4-FFF2-40B4-BE49-F238E27FC236}">
                <a16:creationId xmlns:a16="http://schemas.microsoft.com/office/drawing/2014/main" id="{C2E314F6-FF4D-4240-AFE2-8FC7855A45BB}"/>
              </a:ext>
            </a:extLst>
          </p:cNvPr>
          <p:cNvSpPr/>
          <p:nvPr/>
        </p:nvSpPr>
        <p:spPr>
          <a:xfrm>
            <a:off x="3056423" y="5981344"/>
            <a:ext cx="190182" cy="189195"/>
          </a:xfrm>
          <a:prstGeom prst="ellipse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ZoneTexte 106">
            <a:extLst>
              <a:ext uri="{FF2B5EF4-FFF2-40B4-BE49-F238E27FC236}">
                <a16:creationId xmlns:a16="http://schemas.microsoft.com/office/drawing/2014/main" id="{AEAB737D-8C50-472A-9E3E-A836255ED475}"/>
              </a:ext>
            </a:extLst>
          </p:cNvPr>
          <p:cNvSpPr txBox="1"/>
          <p:nvPr/>
        </p:nvSpPr>
        <p:spPr>
          <a:xfrm>
            <a:off x="3014257" y="593744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8" name="Ellipse 107">
            <a:extLst>
              <a:ext uri="{FF2B5EF4-FFF2-40B4-BE49-F238E27FC236}">
                <a16:creationId xmlns:a16="http://schemas.microsoft.com/office/drawing/2014/main" id="{05F3D695-C3A1-4635-9578-D0ED2943BC01}"/>
              </a:ext>
            </a:extLst>
          </p:cNvPr>
          <p:cNvSpPr/>
          <p:nvPr/>
        </p:nvSpPr>
        <p:spPr>
          <a:xfrm>
            <a:off x="6870309" y="5994427"/>
            <a:ext cx="190182" cy="189195"/>
          </a:xfrm>
          <a:prstGeom prst="ellipse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0A37FCE0-A9D0-4047-B0B1-6A11DC5E1ED1}"/>
              </a:ext>
            </a:extLst>
          </p:cNvPr>
          <p:cNvSpPr txBox="1"/>
          <p:nvPr/>
        </p:nvSpPr>
        <p:spPr>
          <a:xfrm>
            <a:off x="6830587" y="5952922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59F41E15-F788-48C6-B234-2250B95DF7E9}"/>
              </a:ext>
            </a:extLst>
          </p:cNvPr>
          <p:cNvCxnSpPr>
            <a:cxnSpLocks/>
          </p:cNvCxnSpPr>
          <p:nvPr/>
        </p:nvCxnSpPr>
        <p:spPr>
          <a:xfrm flipH="1">
            <a:off x="3142523" y="3969287"/>
            <a:ext cx="1" cy="912003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0077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128</Words>
  <Application>Microsoft Office PowerPoint</Application>
  <PresentationFormat>Format A4 (210 x 297 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Aharoni</vt:lpstr>
      <vt:lpstr>Arial</vt:lpstr>
      <vt:lpstr>Bahnschrift SemiBold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TESSIER-VETZEL Dominique</dc:creator>
  <cp:lastModifiedBy>DALOUR Suzie</cp:lastModifiedBy>
  <cp:revision>37</cp:revision>
  <dcterms:created xsi:type="dcterms:W3CDTF">2021-11-26T10:07:12Z</dcterms:created>
  <dcterms:modified xsi:type="dcterms:W3CDTF">2021-12-17T08:15:43Z</dcterms:modified>
</cp:coreProperties>
</file>