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601200" cy="12801600" type="A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46A"/>
    <a:srgbClr val="F3F5F7"/>
    <a:srgbClr val="A50021"/>
    <a:srgbClr val="DEE3EA"/>
    <a:srgbClr val="EAEDF2"/>
    <a:srgbClr val="FFA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615" autoAdjust="0"/>
  </p:normalViewPr>
  <p:slideViewPr>
    <p:cSldViewPr snapToGrid="0">
      <p:cViewPr varScale="1">
        <p:scale>
          <a:sx n="50" d="100"/>
          <a:sy n="50" d="100"/>
        </p:scale>
        <p:origin x="20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6D201-4225-43BC-9B6C-FDBEF77070F8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5F509-59B0-4DBB-87F1-CF3B76EC6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5093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3776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203" y="0"/>
            <a:ext cx="3079202" cy="513776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r">
              <a:defRPr sz="1200"/>
            </a:lvl1pPr>
          </a:lstStyle>
          <a:p>
            <a:fld id="{CC875D94-4F9E-4991-8DC6-AA8FE5242543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55838" y="1279525"/>
            <a:ext cx="259238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78" tIns="47389" rIns="94778" bIns="4738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076" y="4925052"/>
            <a:ext cx="5683914" cy="4030033"/>
          </a:xfrm>
          <a:prstGeom prst="rect">
            <a:avLst/>
          </a:prstGeom>
        </p:spPr>
        <p:txBody>
          <a:bodyPr vert="horz" lIns="94778" tIns="47389" rIns="94778" bIns="47389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0838"/>
            <a:ext cx="3079202" cy="513776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203" y="9720838"/>
            <a:ext cx="3079202" cy="513776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r">
              <a:defRPr sz="1200"/>
            </a:lvl1pPr>
          </a:lstStyle>
          <a:p>
            <a:fld id="{7B1DC1DE-D0D5-4739-8068-E6F6EC503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632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83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84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84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1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70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30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23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97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510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541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9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D5A6-2286-430E-85AB-09331152CEBA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2FB49-0DD7-4CC9-8799-A6144D5103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60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ress-umr1153.fr/covid_vaccines/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hyperlink" Target="https://signalement.social-sante.gouv.fr/" TargetMode="External"/><Relationship Id="rId12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olidarites-sante.gouv.fr/IMG/pdf/fiche_-_autorisation_parentale_vaccin_covid-19.pdf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vaccination-covid.ameli.fr/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www.sante.fr/" TargetMode="External"/><Relationship Id="rId9" Type="http://schemas.openxmlformats.org/officeDocument/2006/relationships/hyperlink" Target="https://ansm.sante.fr/dossiers-thematiques/covid-19-suivi-hebdomadaire-des-cas-deffets-indesirables-des-vaccins" TargetMode="External"/><Relationship Id="rId14" Type="http://schemas.openxmlformats.org/officeDocument/2006/relationships/hyperlink" Target="https://solidarites-sante.gouv.fr/IMG/pdf/liste_maladies_rares_cosv_fmr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782"/>
          <a:stretch/>
        </p:blipFill>
        <p:spPr>
          <a:xfrm>
            <a:off x="2719502" y="172219"/>
            <a:ext cx="1137928" cy="96972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130" y="12275963"/>
            <a:ext cx="1264118" cy="462701"/>
          </a:xfrm>
          <a:prstGeom prst="rect">
            <a:avLst/>
          </a:prstGeom>
        </p:spPr>
      </p:pic>
      <p:sp>
        <p:nvSpPr>
          <p:cNvPr id="9" name="Larme 8"/>
          <p:cNvSpPr/>
          <p:nvPr/>
        </p:nvSpPr>
        <p:spPr>
          <a:xfrm rot="2901965">
            <a:off x="3086569" y="456715"/>
            <a:ext cx="435755" cy="448498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Larme 10"/>
          <p:cNvSpPr/>
          <p:nvPr/>
        </p:nvSpPr>
        <p:spPr>
          <a:xfrm rot="3422018">
            <a:off x="3336070" y="350477"/>
            <a:ext cx="701790" cy="774133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76624" y="369137"/>
            <a:ext cx="8161020" cy="534190"/>
          </a:xfrm>
        </p:spPr>
        <p:txBody>
          <a:bodyPr>
            <a:normAutofit/>
          </a:bodyPr>
          <a:lstStyle/>
          <a:p>
            <a:r>
              <a:rPr lang="fr-FR" sz="2400" dirty="0">
                <a:latin typeface="Bahnschrift Light SemiCondensed" panose="020B0502040204020203" pitchFamily="34" charset="0"/>
              </a:rPr>
              <a:t>Covid-19 / Stratégie vaccinale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7856" y="1338857"/>
            <a:ext cx="9014424" cy="109023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Rectangle à coins arrondis 104"/>
          <p:cNvSpPr/>
          <p:nvPr/>
        </p:nvSpPr>
        <p:spPr>
          <a:xfrm>
            <a:off x="493133" y="1434613"/>
            <a:ext cx="8704668" cy="2952830"/>
          </a:xfrm>
          <a:prstGeom prst="roundRect">
            <a:avLst>
              <a:gd name="adj" fmla="val 283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Rectangle à coins arrondis 108"/>
          <p:cNvSpPr/>
          <p:nvPr/>
        </p:nvSpPr>
        <p:spPr>
          <a:xfrm>
            <a:off x="493133" y="4483200"/>
            <a:ext cx="8704668" cy="2093178"/>
          </a:xfrm>
          <a:prstGeom prst="roundRect">
            <a:avLst>
              <a:gd name="adj" fmla="val 418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Rectangle à coins arrondis 122"/>
          <p:cNvSpPr/>
          <p:nvPr/>
        </p:nvSpPr>
        <p:spPr>
          <a:xfrm>
            <a:off x="502169" y="6649939"/>
            <a:ext cx="8689181" cy="4719969"/>
          </a:xfrm>
          <a:prstGeom prst="roundRect">
            <a:avLst>
              <a:gd name="adj" fmla="val 13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571500" y="6638247"/>
            <a:ext cx="5069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ahnschrift Light SemiCondensed" panose="020B0502040204020203" pitchFamily="34" charset="0"/>
                <a:ea typeface="+mn-ea"/>
                <a:cs typeface="+mn-cs"/>
              </a:rPr>
              <a:t>Procédure</a:t>
            </a:r>
          </a:p>
        </p:txBody>
      </p:sp>
      <p:sp>
        <p:nvSpPr>
          <p:cNvPr id="125" name="Rectangle à coins arrondis 124"/>
          <p:cNvSpPr/>
          <p:nvPr/>
        </p:nvSpPr>
        <p:spPr>
          <a:xfrm>
            <a:off x="493314" y="11448341"/>
            <a:ext cx="8704668" cy="714468"/>
          </a:xfrm>
          <a:prstGeom prst="roundRect">
            <a:avLst>
              <a:gd name="adj" fmla="val 56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ZoneTexte 107"/>
          <p:cNvSpPr txBox="1"/>
          <p:nvPr/>
        </p:nvSpPr>
        <p:spPr>
          <a:xfrm>
            <a:off x="517479" y="11396585"/>
            <a:ext cx="849253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44546A"/>
                </a:solidFill>
                <a:latin typeface="Bahnschrift Light SemiCondensed" panose="020B0502040204020203" pitchFamily="34" charset="0"/>
              </a:rPr>
              <a:t>Lieux de vaccination	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Prise de rendez-vous facilitée sur :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  <a:hlinkClick r:id="rId4"/>
              </a:rPr>
              <a:t>https://www.sante.fr/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ahnschrift Light SemiCondensed" panose="020B0502040204020203" pitchFamily="34" charset="0"/>
              <a:ea typeface="+mn-ea"/>
              <a:cs typeface="+mn-cs"/>
            </a:endParaRPr>
          </a:p>
          <a:p>
            <a:pPr algn="just">
              <a:spcAft>
                <a:spcPts val="300"/>
              </a:spcAft>
              <a:defRPr/>
            </a:pPr>
            <a:r>
              <a:rPr lang="fr-FR" sz="800" dirty="0">
                <a:solidFill>
                  <a:prstClr val="black"/>
                </a:solidFill>
                <a:sym typeface="Wingdings 2" panose="05020102010507070707" pitchFamily="18" charset="2"/>
              </a:rPr>
              <a:t></a:t>
            </a:r>
            <a:r>
              <a:rPr lang="fr-FR" sz="1000" b="1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</a:t>
            </a:r>
            <a:r>
              <a:rPr lang="fr-FR" sz="1000" b="1" dirty="0">
                <a:solidFill>
                  <a:prstClr val="black"/>
                </a:solidFill>
                <a:latin typeface="Calibri" panose="020F0502020204030204"/>
              </a:rPr>
              <a:t>Centre de vaccination 	</a:t>
            </a:r>
            <a:r>
              <a:rPr lang="fr-FR" sz="8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</a:t>
            </a:r>
            <a:r>
              <a:rPr lang="fr-FR" sz="800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fr-FR" sz="1000" b="1" dirty="0">
                <a:solidFill>
                  <a:prstClr val="black"/>
                </a:solidFill>
              </a:rPr>
              <a:t>EHPAD, USLD</a:t>
            </a:r>
            <a:r>
              <a:rPr lang="fr-FR" sz="1000" b="1" dirty="0">
                <a:solidFill>
                  <a:prstClr val="black"/>
                </a:solidFill>
                <a:latin typeface="Calibri" panose="020F0502020204030204"/>
              </a:rPr>
              <a:t>             </a:t>
            </a:r>
            <a:r>
              <a:rPr lang="fr-FR" sz="800" dirty="0">
                <a:solidFill>
                  <a:prstClr val="black"/>
                </a:solidFill>
                <a:sym typeface="Wingdings 2" panose="05020102010507070707" pitchFamily="18" charset="2"/>
              </a:rPr>
              <a:t></a:t>
            </a:r>
            <a:r>
              <a:rPr lang="fr-FR" sz="800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fr-FR" sz="1000" b="1" dirty="0">
                <a:solidFill>
                  <a:prstClr val="black"/>
                </a:solidFill>
              </a:rPr>
              <a:t>Cabinets médicaux </a:t>
            </a:r>
          </a:p>
          <a:p>
            <a:pPr algn="just">
              <a:spcAft>
                <a:spcPts val="300"/>
              </a:spcAft>
              <a:defRPr/>
            </a:pPr>
            <a:r>
              <a:rPr lang="fr-FR" sz="800" dirty="0">
                <a:solidFill>
                  <a:prstClr val="black"/>
                </a:solidFill>
                <a:sym typeface="Wingdings 2" panose="05020102010507070707" pitchFamily="18" charset="2"/>
              </a:rPr>
              <a:t></a:t>
            </a:r>
            <a:r>
              <a:rPr lang="fr-FR" sz="800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fr-FR" sz="1000" b="1" dirty="0">
                <a:solidFill>
                  <a:prstClr val="black"/>
                </a:solidFill>
              </a:rPr>
              <a:t>Pharmaciens, Sages-femmes, Infirmiers, Dentistes, Etudiants en santé, Techniciens de laboratoire, Manipulateurs radio, Pompiers, Vétérinaires</a:t>
            </a:r>
            <a:endParaRPr lang="fr-FR" sz="1000" dirty="0">
              <a:solidFill>
                <a:prstClr val="black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49725" y="12338612"/>
            <a:ext cx="74273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Toute l’information utile aux médecins généralistes est sur </a:t>
            </a:r>
            <a:r>
              <a:rPr kumimoji="0" lang="fr-FR" sz="1400" b="0" i="1" u="sng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coronaclic.fr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01162" y="1128861"/>
            <a:ext cx="14511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Version au </a:t>
            </a:r>
            <a:r>
              <a:rPr lang="fr-FR" sz="700" i="1" dirty="0">
                <a:solidFill>
                  <a:prstClr val="black"/>
                </a:solidFill>
                <a:latin typeface="Calibri" panose="020F0502020204030204"/>
              </a:rPr>
              <a:t>12</a:t>
            </a:r>
            <a:r>
              <a:rPr kumimoji="0" lang="fr-FR" sz="7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janvier 2022</a:t>
            </a:r>
          </a:p>
        </p:txBody>
      </p:sp>
      <p:sp>
        <p:nvSpPr>
          <p:cNvPr id="21" name="ZoneTexte 20"/>
          <p:cNvSpPr txBox="1"/>
          <p:nvPr/>
        </p:nvSpPr>
        <p:spPr>
          <a:xfrm rot="16200000">
            <a:off x="-2249614" y="9552064"/>
            <a:ext cx="504245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Crédits: </a:t>
            </a:r>
            <a:r>
              <a:rPr kumimoji="0" lang="fr-FR" sz="5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Berkah</a:t>
            </a:r>
            <a:r>
              <a:rPr kumimoji="0" lang="fr-FR" sz="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5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Icon</a:t>
            </a:r>
            <a:r>
              <a:rPr kumimoji="0" lang="fr-FR" sz="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fr-FR" sz="5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Susannanova</a:t>
            </a:r>
            <a:r>
              <a:rPr kumimoji="0" lang="fr-FR" sz="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fr-FR" sz="5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Alrigel</a:t>
            </a:r>
            <a:r>
              <a:rPr kumimoji="0" lang="fr-FR" sz="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lang="fr-FR" sz="500" i="1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kumimoji="0" lang="fr-FR" sz="5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ounloucon</a:t>
            </a:r>
            <a:r>
              <a:rPr kumimoji="0" lang="fr-FR" sz="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for the Noun Project. Conception: King Of </a:t>
            </a:r>
            <a:r>
              <a:rPr kumimoji="0" lang="fr-FR" sz="5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Beans</a:t>
            </a:r>
            <a:r>
              <a:rPr kumimoji="0" lang="fr-FR" sz="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4839884" y="6697822"/>
            <a:ext cx="42939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noProof="0" dirty="0">
                <a:solidFill>
                  <a:prstClr val="black"/>
                </a:solidFill>
                <a:latin typeface="Calibri" panose="020F0502020204030204"/>
              </a:rPr>
              <a:t>Première injection</a:t>
            </a:r>
          </a:p>
          <a:p>
            <a:pPr marL="171450" lvl="0" indent="-171450" algn="just">
              <a:spcAft>
                <a:spcPts val="300"/>
              </a:spcAft>
              <a:buFont typeface="Wingdings 2" panose="05020102010507070707" pitchFamily="18" charset="2"/>
              <a:buChar char="R"/>
              <a:defRPr/>
            </a:pPr>
            <a:r>
              <a:rPr lang="fr-FR" sz="1000" u="sng" dirty="0">
                <a:solidFill>
                  <a:prstClr val="black"/>
                </a:solidFill>
                <a:sym typeface="Wingdings 2" panose="05020102010507070707" pitchFamily="18" charset="2"/>
              </a:rPr>
              <a:t>Préparer les doses individuelles: </a:t>
            </a:r>
          </a:p>
          <a:p>
            <a:pPr lvl="0" algn="just">
              <a:defRPr/>
            </a:pPr>
            <a:r>
              <a:rPr lang="fr-FR" sz="1000" i="1" dirty="0">
                <a:solidFill>
                  <a:prstClr val="black"/>
                </a:solidFill>
              </a:rPr>
              <a:t>&gt; Pfizer adulte : </a:t>
            </a:r>
            <a:r>
              <a:rPr lang="fr-FR" sz="1000" dirty="0">
                <a:solidFill>
                  <a:prstClr val="black"/>
                </a:solidFill>
              </a:rPr>
              <a:t>si flacon à </a:t>
            </a:r>
            <a:r>
              <a:rPr lang="fr-FR" sz="1000" dirty="0">
                <a:solidFill>
                  <a:srgbClr val="7030A0"/>
                </a:solidFill>
              </a:rPr>
              <a:t>couvercle violet</a:t>
            </a:r>
            <a:r>
              <a:rPr lang="fr-FR" sz="1000" dirty="0">
                <a:solidFill>
                  <a:prstClr val="black"/>
                </a:solidFill>
              </a:rPr>
              <a:t>: diluer le vaccin </a:t>
            </a:r>
          </a:p>
          <a:p>
            <a:pPr lvl="0" algn="just">
              <a:defRPr/>
            </a:pPr>
            <a:r>
              <a:rPr lang="fr-FR" sz="1000" dirty="0">
                <a:solidFill>
                  <a:prstClr val="black"/>
                </a:solidFill>
              </a:rPr>
              <a:t>à l’aide de 1,8mL de </a:t>
            </a:r>
            <a:r>
              <a:rPr lang="fr-FR" sz="1000" dirty="0" err="1">
                <a:solidFill>
                  <a:prstClr val="black"/>
                </a:solidFill>
              </a:rPr>
              <a:t>NaCl</a:t>
            </a:r>
            <a:r>
              <a:rPr lang="fr-FR" sz="1000" dirty="0">
                <a:solidFill>
                  <a:prstClr val="black"/>
                </a:solidFill>
              </a:rPr>
              <a:t> 0,9 %. Puis quel que soit le flacon, </a:t>
            </a:r>
          </a:p>
          <a:p>
            <a:pPr lvl="0" algn="just">
              <a:defRPr/>
            </a:pPr>
            <a:r>
              <a:rPr lang="fr-FR" sz="1000" dirty="0">
                <a:solidFill>
                  <a:prstClr val="black"/>
                </a:solidFill>
              </a:rPr>
              <a:t>dans chacune des 6 seringues, prélever 0,3 ml de vaccin dilué.  </a:t>
            </a:r>
          </a:p>
          <a:p>
            <a:pPr algn="just">
              <a:spcAft>
                <a:spcPts val="300"/>
              </a:spcAft>
              <a:defRPr/>
            </a:pPr>
            <a:r>
              <a:rPr lang="fr-FR" sz="1000" i="1" dirty="0">
                <a:solidFill>
                  <a:prstClr val="black"/>
                </a:solidFill>
              </a:rPr>
              <a:t>&gt; Pfizer enfant : </a:t>
            </a:r>
            <a:r>
              <a:rPr lang="fr-FR" sz="1000" dirty="0">
                <a:solidFill>
                  <a:prstClr val="black"/>
                </a:solidFill>
              </a:rPr>
              <a:t>diluer le vaccin à l’aide de 1,3mL de </a:t>
            </a:r>
            <a:r>
              <a:rPr lang="fr-FR" sz="1000" dirty="0" err="1">
                <a:solidFill>
                  <a:prstClr val="black"/>
                </a:solidFill>
              </a:rPr>
              <a:t>NaCl</a:t>
            </a:r>
            <a:r>
              <a:rPr lang="fr-FR" sz="1000" dirty="0">
                <a:solidFill>
                  <a:prstClr val="black"/>
                </a:solidFill>
              </a:rPr>
              <a:t> 0,9 %. Dans chacune des 10 seringues, prélever 0,2 ml de vaccin dilué.  </a:t>
            </a:r>
          </a:p>
          <a:p>
            <a:pPr lvl="0" algn="just">
              <a:spcAft>
                <a:spcPts val="300"/>
              </a:spcAft>
              <a:defRPr/>
            </a:pPr>
            <a:r>
              <a:rPr lang="fr-FR" sz="1000" i="1" dirty="0">
                <a:solidFill>
                  <a:prstClr val="black"/>
                </a:solidFill>
              </a:rPr>
              <a:t>&gt; Moderna, Astra Zeneca et Janssen : </a:t>
            </a:r>
            <a:r>
              <a:rPr lang="fr-FR" sz="1000" dirty="0">
                <a:solidFill>
                  <a:prstClr val="black"/>
                </a:solidFill>
              </a:rPr>
              <a:t>dans chacune des 10 seringues, prélever 0,5mL de vaccin.</a:t>
            </a:r>
          </a:p>
          <a:p>
            <a:pPr lvl="0" algn="just"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 </a:t>
            </a:r>
            <a:r>
              <a:rPr lang="fr-FR" sz="1000" u="sng" dirty="0">
                <a:solidFill>
                  <a:prstClr val="black"/>
                </a:solidFill>
                <a:sym typeface="Wingdings 2" panose="05020102010507070707" pitchFamily="18" charset="2"/>
              </a:rPr>
              <a:t>Injecter</a:t>
            </a: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: voie IM dans le muscle deltoïde, avec une aiguille de 22 à 25G. </a:t>
            </a:r>
          </a:p>
          <a:p>
            <a:pPr lvl="0" algn="just"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 </a:t>
            </a:r>
            <a:r>
              <a:rPr lang="fr-FR" sz="1000" u="sng" dirty="0">
                <a:solidFill>
                  <a:prstClr val="black"/>
                </a:solidFill>
                <a:latin typeface="Calibri" panose="020F0502020204030204"/>
              </a:rPr>
              <a:t>Tracer l’injection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sur 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  <a:hlinkClick r:id="rId5"/>
              </a:rPr>
              <a:t>https://vaccination-covid.ameli.fr/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endParaRPr lang="fr-FR" sz="1000" noProof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566719" y="6861075"/>
            <a:ext cx="4301763" cy="3131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dirty="0">
                <a:solidFill>
                  <a:prstClr val="black"/>
                </a:solidFill>
                <a:latin typeface="Calibri" panose="020F0502020204030204"/>
              </a:rPr>
              <a:t>Décision partagée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 </a:t>
            </a:r>
            <a:r>
              <a:rPr lang="fr-FR" sz="1000" u="sng" dirty="0">
                <a:solidFill>
                  <a:prstClr val="black"/>
                </a:solidFill>
                <a:latin typeface="Calibri" panose="020F0502020204030204"/>
              </a:rPr>
              <a:t>Vérifier l’absence de contre-indication :</a:t>
            </a:r>
            <a:br>
              <a:rPr lang="fr-FR" sz="10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  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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Contre-indiqué si antécédents d’allergie documentée à un des composants du vaccin, réaction anaphylactique avec atteinte d’au moins 2 organes après une première injection de vaccin COVID, et pour le vaccin AstraZeneca et Janssen: antécédents d’épisodes de syndrome de fuite capillaire</a:t>
            </a:r>
            <a:br>
              <a:rPr lang="fr-FR" sz="10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 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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Contre-indication temporaire si traitement par anticorps monoclonaux antiSARS-Cov2, myocardite ou péricardite évolutive, épisode infectieux en cours, infection Covid19 symptomatique &lt; 2 mois, vaccin (hors grippal) &lt; 14j</a:t>
            </a:r>
            <a:br>
              <a:rPr lang="fr-FR" sz="10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  </a:t>
            </a: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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Non recommandé si syndrome inflammatoire multi-systémique pédiatrique (PIMS) post-covid, effet indésirable sévère après 1</a:t>
            </a:r>
            <a:r>
              <a:rPr lang="fr-FR" sz="1000" baseline="30000" dirty="0">
                <a:solidFill>
                  <a:prstClr val="black"/>
                </a:solidFill>
                <a:latin typeface="Calibri" panose="020F0502020204030204"/>
              </a:rPr>
              <a:t>e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dose (myocardite, Guillain-Barré)</a:t>
            </a:r>
            <a:br>
              <a:rPr lang="fr-FR" sz="10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  </a:t>
            </a: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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Sérologie préalable (recommandée chez l’enfant): si positive, pas de 2</a:t>
            </a:r>
            <a:r>
              <a:rPr lang="fr-FR" sz="1000" baseline="30000" dirty="0">
                <a:solidFill>
                  <a:prstClr val="black"/>
                </a:solidFill>
                <a:latin typeface="Calibri" panose="020F0502020204030204"/>
              </a:rPr>
              <a:t>e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sz="1000" dirty="0" err="1">
                <a:solidFill>
                  <a:prstClr val="black"/>
                </a:solidFill>
                <a:latin typeface="Calibri" panose="020F0502020204030204"/>
              </a:rPr>
              <a:t>inj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  <a:p>
            <a:pPr lvl="0" algn="just"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 </a:t>
            </a:r>
            <a:r>
              <a:rPr lang="fr-FR" sz="1000" u="sng" dirty="0">
                <a:solidFill>
                  <a:prstClr val="black"/>
                </a:solidFill>
                <a:latin typeface="Calibri" panose="020F0502020204030204"/>
              </a:rPr>
              <a:t>Information claire et loyale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sur indications, contre-indications, </a:t>
            </a:r>
            <a:r>
              <a:rPr lang="fr-FR" sz="1000" dirty="0" err="1">
                <a:solidFill>
                  <a:prstClr val="black"/>
                </a:solidFill>
                <a:latin typeface="Calibri" panose="020F0502020204030204"/>
              </a:rPr>
              <a:t>bénéf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/risques</a:t>
            </a:r>
          </a:p>
          <a:p>
            <a:pPr marL="171450" lvl="0" indent="-171450" algn="just">
              <a:spcAft>
                <a:spcPts val="300"/>
              </a:spcAft>
              <a:buFont typeface="Wingdings 2" panose="05020102010507070707" pitchFamily="18" charset="2"/>
              <a:buChar char="R"/>
              <a:defRPr/>
            </a:pPr>
            <a:r>
              <a:rPr lang="fr-FR" sz="1000" u="sng" dirty="0">
                <a:solidFill>
                  <a:prstClr val="black"/>
                </a:solidFill>
                <a:latin typeface="Calibri" panose="020F0502020204030204"/>
              </a:rPr>
              <a:t>Consentement éclairé de la personne </a:t>
            </a:r>
            <a:r>
              <a:rPr lang="fr-FR" sz="1000" dirty="0">
                <a:solidFill>
                  <a:prstClr val="black"/>
                </a:solidFill>
              </a:rPr>
              <a:t> </a:t>
            </a:r>
          </a:p>
          <a:p>
            <a:pPr defTabSz="844550"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</a:rPr>
              <a:t>  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</a:t>
            </a:r>
            <a:r>
              <a:rPr lang="fr-FR" sz="1000" dirty="0">
                <a:solidFill>
                  <a:prstClr val="black"/>
                </a:solidFill>
              </a:rPr>
              <a:t> </a:t>
            </a:r>
            <a:r>
              <a:rPr lang="fr-FR" sz="1000" dirty="0">
                <a:solidFill>
                  <a:prstClr val="black"/>
                </a:solidFill>
                <a:hlinkClick r:id="rId6"/>
              </a:rPr>
              <a:t>Accord d’un titulaire de l’autorité parentale</a:t>
            </a:r>
            <a:r>
              <a:rPr lang="fr-FR" sz="1000" dirty="0">
                <a:solidFill>
                  <a:prstClr val="black"/>
                </a:solidFill>
              </a:rPr>
              <a:t> si mineur de moins de 15 ans</a:t>
            </a:r>
            <a:endParaRPr lang="fr-FR" sz="1000" dirty="0">
              <a:solidFill>
                <a:prstClr val="black"/>
              </a:solidFill>
              <a:sym typeface="Wingdings 2" panose="05020102010507070707" pitchFamily="18" charset="2"/>
            </a:endParaRPr>
          </a:p>
          <a:p>
            <a:pPr algn="just"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  <a:sym typeface="Wingdings 2" panose="05020102010507070707" pitchFamily="18" charset="2"/>
              </a:rPr>
              <a:t> </a:t>
            </a:r>
            <a:r>
              <a:rPr lang="fr-FR" sz="1000" u="sng" dirty="0">
                <a:solidFill>
                  <a:prstClr val="black"/>
                </a:solidFill>
              </a:rPr>
              <a:t>Tracer la consultation</a:t>
            </a:r>
            <a:r>
              <a:rPr lang="fr-FR" sz="1000" dirty="0">
                <a:solidFill>
                  <a:prstClr val="black"/>
                </a:solidFill>
              </a:rPr>
              <a:t> sur 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  <a:hlinkClick r:id="rId5"/>
              </a:rPr>
              <a:t>https://vaccination-covid.ameli.fr/</a:t>
            </a:r>
            <a:endParaRPr lang="fr-FR" sz="1000" dirty="0">
              <a:solidFill>
                <a:prstClr val="black"/>
              </a:solidFill>
            </a:endParaRPr>
          </a:p>
          <a:p>
            <a:pPr lvl="0" algn="just">
              <a:spcAft>
                <a:spcPts val="300"/>
              </a:spcAf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50128" y="9755939"/>
            <a:ext cx="8839412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fr-FR" sz="1000" b="1" dirty="0">
                <a:solidFill>
                  <a:prstClr val="black"/>
                </a:solidFill>
                <a:latin typeface="Calibri" panose="020F0502020204030204"/>
              </a:rPr>
              <a:t>En cas d’</a:t>
            </a: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effet secondaire</a:t>
            </a:r>
          </a:p>
          <a:p>
            <a:pPr marL="0" marR="0" lvl="0" indent="0" algn="l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lang="fr-FR" sz="1000" u="sng" noProof="0" dirty="0">
                <a:solidFill>
                  <a:prstClr val="black"/>
                </a:solidFill>
                <a:latin typeface="Calibri" panose="020F0502020204030204"/>
              </a:rPr>
              <a:t>A</a:t>
            </a:r>
            <a:r>
              <a:rPr kumimoji="0" lang="fr-FR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naphylaxie </a:t>
            </a:r>
          </a:p>
          <a:p>
            <a:pPr marL="0" marR="0" lvl="0" indent="0" algn="l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= Au moins 2 atteintes parmi : </a:t>
            </a:r>
            <a:b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cutanéomuqueuse /</a:t>
            </a:r>
            <a:r>
              <a:rPr lang="fr-FR" sz="1000" noProof="0" dirty="0">
                <a:solidFill>
                  <a:prstClr val="black"/>
                </a:solidFill>
                <a:latin typeface="Calibri" panose="020F0502020204030204"/>
              </a:rPr>
              <a:t> r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espiratoire /</a:t>
            </a:r>
            <a:r>
              <a:rPr kumimoji="0" lang="fr-FR" sz="1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hémodynamique / 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gastro-intestinale</a:t>
            </a:r>
          </a:p>
          <a:p>
            <a:pPr>
              <a:defRPr/>
            </a:pPr>
            <a:r>
              <a:rPr lang="fr-FR" sz="1000" dirty="0">
                <a:solidFill>
                  <a:prstClr val="black"/>
                </a:solidFill>
              </a:rPr>
              <a:t>     ou bien : atteinte cutanéomuqueuse + (respiratoire ou hémodynamique)</a:t>
            </a:r>
          </a:p>
          <a:p>
            <a:pPr marL="0" marR="0" lvl="0" indent="0" algn="l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3" panose="05040102010807070707" pitchFamily="18" charset="2"/>
              </a:rPr>
              <a:t>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Appeler le 15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defRPr/>
            </a:pP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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Positionner le patient: demi-assis si dyspnée prépondérante, décubitus dorsal jambes surélevées si malaise conscient, PLS si troubles de conscience</a:t>
            </a:r>
          </a:p>
          <a:p>
            <a:pPr lvl="0"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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Si adulte: injecter Adrénaline 0,01 mg/kg sans dépasser 0,5 mg, en IM sur face antérolatérale de la cuisse. </a:t>
            </a:r>
          </a:p>
          <a:p>
            <a:pPr lvl="0">
              <a:defRPr/>
            </a:pPr>
            <a:r>
              <a:rPr lang="fr-FR" sz="1000" u="sng" dirty="0">
                <a:solidFill>
                  <a:prstClr val="black"/>
                </a:solidFill>
              </a:rPr>
              <a:t>Signalement </a:t>
            </a:r>
            <a:r>
              <a:rPr lang="fr-FR" sz="1000" dirty="0">
                <a:solidFill>
                  <a:prstClr val="black"/>
                </a:solidFill>
              </a:rPr>
              <a:t>: au Centre régional de pharmacovigilance, sur 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  <a:hlinkClick r:id="rId5"/>
              </a:rPr>
              <a:t>https://vaccination-covid.ameli.fr/</a:t>
            </a:r>
            <a:r>
              <a:rPr lang="fr-FR" sz="1000" dirty="0">
                <a:solidFill>
                  <a:prstClr val="black"/>
                </a:solidFill>
              </a:rPr>
              <a:t> ou sur </a:t>
            </a:r>
            <a:r>
              <a:rPr lang="fr-FR" sz="1000" dirty="0">
                <a:solidFill>
                  <a:prstClr val="black"/>
                </a:solidFill>
                <a:hlinkClick r:id="rId7"/>
              </a:rPr>
              <a:t>https://signalement.social-sante.gouv.fr</a:t>
            </a:r>
            <a:r>
              <a:rPr lang="fr-FR" sz="10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4854503" y="8687340"/>
            <a:ext cx="4430217" cy="137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fr-FR" sz="1000" b="1" noProof="0" dirty="0">
                <a:solidFill>
                  <a:prstClr val="black"/>
                </a:solidFill>
                <a:latin typeface="Calibri" panose="020F0502020204030204"/>
              </a:rPr>
              <a:t>Deuxième injection </a:t>
            </a:r>
            <a:r>
              <a:rPr lang="fr-FR" sz="900" b="1" noProof="0" dirty="0">
                <a:solidFill>
                  <a:prstClr val="black"/>
                </a:solidFill>
                <a:latin typeface="Calibri" panose="020F0502020204030204"/>
              </a:rPr>
              <a:t>                           	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Tracée sur 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  <a:hlinkClick r:id="rId5"/>
              </a:rPr>
              <a:t>https://vaccination-covid.ameli.fr/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fr-FR" sz="1000" dirty="0">
                <a:sym typeface="Wingdings 3" panose="05040102010807070707" pitchFamily="18" charset="2"/>
              </a:rPr>
              <a:t> </a:t>
            </a:r>
            <a:endParaRPr lang="fr-FR" sz="1000" b="1" noProof="0" dirty="0">
              <a:solidFill>
                <a:prstClr val="black"/>
              </a:solidFill>
              <a:latin typeface="Calibri" panose="020F0502020204030204"/>
            </a:endParaRPr>
          </a:p>
          <a:p>
            <a:pPr lvl="0">
              <a:defRPr/>
            </a:pPr>
            <a:r>
              <a:rPr lang="fr-FR" sz="1000" i="1" dirty="0">
                <a:solidFill>
                  <a:prstClr val="black"/>
                </a:solidFill>
                <a:latin typeface="Calibri" panose="020F0502020204030204"/>
              </a:rPr>
              <a:t>&gt; Pfizer adulte et Pfizer pédiatrique: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après 21 jours, jusqu’à 49 j max.</a:t>
            </a:r>
          </a:p>
          <a:p>
            <a:pPr lvl="0">
              <a:spcAft>
                <a:spcPts val="300"/>
              </a:spcAft>
              <a:defRPr/>
            </a:pPr>
            <a:r>
              <a:rPr lang="fr-FR" sz="1000" i="1" dirty="0">
                <a:solidFill>
                  <a:prstClr val="black"/>
                </a:solidFill>
                <a:latin typeface="Calibri" panose="020F0502020204030204"/>
              </a:rPr>
              <a:t>&gt; Moderna: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après 28 jours, jusqu’à 49 j max.   </a:t>
            </a:r>
            <a:br>
              <a:rPr lang="fr-FR" sz="10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fr-FR" sz="1000" i="1" dirty="0">
                <a:solidFill>
                  <a:prstClr val="black"/>
                </a:solidFill>
                <a:latin typeface="Calibri" panose="020F0502020204030204"/>
              </a:rPr>
              <a:t>&gt; Astra Zeneca: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après 4 à 12 semaines </a:t>
            </a:r>
          </a:p>
          <a:p>
            <a:pPr lvl="0">
              <a:defRPr/>
            </a:pPr>
            <a:r>
              <a:rPr lang="fr-FR" sz="900" u="sng" dirty="0">
                <a:solidFill>
                  <a:prstClr val="black"/>
                </a:solidFill>
                <a:latin typeface="Calibri" panose="020F0502020204030204"/>
              </a:rPr>
              <a:t>Pas de deuxième injection chez :</a:t>
            </a:r>
          </a:p>
          <a:p>
            <a:pPr>
              <a:defRPr/>
            </a:pP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.  Adulte ou enfant immunocompétent qui a déjà contracté le Covid (hors EHPAD)</a:t>
            </a:r>
            <a:br>
              <a:rPr lang="fr-FR" sz="9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.  Enfant ayant contracté le Covid plus de 15 jours après la première dose</a:t>
            </a:r>
          </a:p>
          <a:p>
            <a:pPr lvl="0">
              <a:defRPr/>
            </a:pPr>
            <a:endParaRPr lang="fr-FR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ZoneTexte 101"/>
          <p:cNvSpPr txBox="1"/>
          <p:nvPr/>
        </p:nvSpPr>
        <p:spPr>
          <a:xfrm>
            <a:off x="510013" y="1486927"/>
            <a:ext cx="8753331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3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44546A"/>
                </a:solidFill>
                <a:latin typeface="Bahnschrift Light SemiCondensed" panose="020B0502040204020203" pitchFamily="34" charset="0"/>
              </a:rPr>
              <a:t>Les vaccins</a:t>
            </a:r>
          </a:p>
          <a:p>
            <a:pPr>
              <a:defRPr/>
            </a:pP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</a:rPr>
              <a:t>Comirnaty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</a:rPr>
              <a:t> adulte 30µg/dose, de Pfizer-</a:t>
            </a: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</a:rPr>
              <a:t>BioNtech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</a:rPr>
              <a:t> 	</a:t>
            </a:r>
            <a:r>
              <a:rPr lang="fr-FR" sz="1000" dirty="0">
                <a:solidFill>
                  <a:prstClr val="black"/>
                </a:solidFill>
              </a:rPr>
              <a:t>Vaccin à ARN messager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. 		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 </a:t>
            </a:r>
            <a:r>
              <a:rPr lang="fr-FR" sz="1000" dirty="0">
                <a:solidFill>
                  <a:prstClr val="black"/>
                </a:solidFill>
              </a:rPr>
              <a:t>2 doses de 0,3mL IM (interdose 21 j)</a:t>
            </a:r>
          </a:p>
          <a:p>
            <a:pPr>
              <a:defRPr/>
            </a:pPr>
            <a:r>
              <a:rPr lang="fr-FR" sz="1000" dirty="0">
                <a:solidFill>
                  <a:prstClr val="black"/>
                </a:solidFill>
              </a:rPr>
              <a:t>Flacon à </a:t>
            </a:r>
            <a:r>
              <a:rPr lang="fr-FR" sz="1000" b="1" dirty="0">
                <a:solidFill>
                  <a:srgbClr val="7030A0"/>
                </a:solidFill>
              </a:rPr>
              <a:t>couvercle violet</a:t>
            </a:r>
            <a:r>
              <a:rPr lang="fr-FR" sz="1000" dirty="0">
                <a:solidFill>
                  <a:prstClr val="black"/>
                </a:solidFill>
              </a:rPr>
              <a:t>: 6 doses à diluer. Flacon à </a:t>
            </a:r>
            <a:r>
              <a:rPr lang="fr-FR" sz="1000" b="1" dirty="0">
                <a:solidFill>
                  <a:schemeClr val="accent3">
                    <a:lumMod val="75000"/>
                  </a:schemeClr>
                </a:solidFill>
              </a:rPr>
              <a:t>couvercle gris</a:t>
            </a:r>
            <a:r>
              <a:rPr lang="fr-FR" sz="1000" dirty="0">
                <a:solidFill>
                  <a:prstClr val="black"/>
                </a:solidFill>
              </a:rPr>
              <a:t>: 6 doses prêtes à l’emploi.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 </a:t>
            </a:r>
            <a:r>
              <a:rPr lang="fr-FR" sz="1000" dirty="0">
                <a:solidFill>
                  <a:prstClr val="black"/>
                </a:solidFill>
              </a:rPr>
              <a:t>Se conserve 1 mois entre 2° et 8°C, 2 heures à temp. ambiante.</a:t>
            </a:r>
          </a:p>
          <a:p>
            <a:pPr algn="just">
              <a:spcBef>
                <a:spcPts val="600"/>
              </a:spcBef>
              <a:defRPr/>
            </a:pP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</a:rPr>
              <a:t>Comirnaty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</a:rPr>
              <a:t> pédiatrique 10µg/dose, de Pfizer-</a:t>
            </a: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</a:rPr>
              <a:t>BioNtech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</a:rPr>
              <a:t>  	</a:t>
            </a:r>
            <a:r>
              <a:rPr lang="fr-FR" sz="1000" dirty="0">
                <a:solidFill>
                  <a:prstClr val="black"/>
                </a:solidFill>
              </a:rPr>
              <a:t>Vaccin à ARN messager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. 		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 </a:t>
            </a:r>
            <a:r>
              <a:rPr lang="fr-FR" sz="1000" dirty="0">
                <a:solidFill>
                  <a:prstClr val="black"/>
                </a:solidFill>
              </a:rPr>
              <a:t>2 doses de 0,2mL IM (interdose 21 j)</a:t>
            </a:r>
            <a:endParaRPr lang="fr-FR" sz="1000" b="1" dirty="0">
              <a:solidFill>
                <a:srgbClr val="44546A"/>
              </a:solidFill>
              <a:latin typeface="Bahnschrift Light SemiCondensed" panose="020B0502040204020203" pitchFamily="34" charset="0"/>
            </a:endParaRPr>
          </a:p>
          <a:p>
            <a:pPr lvl="0" algn="just">
              <a:defRPr/>
            </a:pPr>
            <a:r>
              <a:rPr lang="fr-FR" sz="1000" dirty="0">
                <a:solidFill>
                  <a:prstClr val="black"/>
                </a:solidFill>
              </a:rPr>
              <a:t>Flacon à </a:t>
            </a:r>
            <a:r>
              <a:rPr lang="fr-FR" sz="1000" b="1" dirty="0">
                <a:solidFill>
                  <a:schemeClr val="accent2"/>
                </a:solidFill>
              </a:rPr>
              <a:t>couvercle orange</a:t>
            </a:r>
            <a:r>
              <a:rPr lang="fr-FR" sz="1000" dirty="0">
                <a:solidFill>
                  <a:prstClr val="black"/>
                </a:solidFill>
              </a:rPr>
              <a:t>: 10 doses à diluer avant emploi. Se conserve 10 semaines entre 2° et 8°C, 12 heures à température ambiante.</a:t>
            </a:r>
          </a:p>
          <a:p>
            <a:pPr algn="just">
              <a:spcBef>
                <a:spcPts val="600"/>
              </a:spcBef>
              <a:defRPr/>
            </a:pP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Spikevax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, de Moderna		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Vaccin à ARN messager. </a:t>
            </a: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 		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 </a:t>
            </a: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2 doses de 0,5mL IM (interdose 28 j)</a:t>
            </a:r>
            <a:endParaRPr lang="fr-FR" sz="1000" dirty="0">
              <a:solidFill>
                <a:prstClr val="black"/>
              </a:solidFill>
              <a:latin typeface="Calibri" panose="020F0502020204030204"/>
              <a:sym typeface="Wingdings 2" panose="05020102010507070707" pitchFamily="18" charset="2"/>
            </a:endParaRPr>
          </a:p>
          <a:p>
            <a:pPr lvl="0" algn="just"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Flacon de 10 doses prêtes à l’emploi. Se conserve 30 jours entre 2° et 8°C, 24 heures à température ambiante. </a:t>
            </a:r>
          </a:p>
          <a:p>
            <a:pPr algn="just">
              <a:spcBef>
                <a:spcPts val="600"/>
              </a:spcBef>
              <a:defRPr/>
            </a:pP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VaxZevria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, de Astra Zeneca		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Vaccin à vecteur viral non réplicatif (adénovirus). 	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</a:t>
            </a: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 2 doses de 0,5mL IM (interdose 4 à 12 </a:t>
            </a:r>
            <a:r>
              <a:rPr lang="fr-FR" sz="1000" dirty="0" err="1">
                <a:solidFill>
                  <a:prstClr val="black"/>
                </a:solidFill>
                <a:sym typeface="Wingdings" panose="05000000000000000000" pitchFamily="2" charset="2"/>
              </a:rPr>
              <a:t>sem</a:t>
            </a: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  <a:endParaRPr lang="fr-FR" sz="1000" dirty="0">
              <a:solidFill>
                <a:srgbClr val="44546A"/>
              </a:solidFill>
              <a:latin typeface="Bahnschrift Light SemiCondensed" panose="020B0502040204020203" pitchFamily="34" charset="0"/>
              <a:sym typeface="Wingdings 2" panose="05020102010507070707" pitchFamily="18" charset="2"/>
            </a:endParaRPr>
          </a:p>
          <a:p>
            <a:pPr algn="just"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Flacon de 10 doses prêtes à l’emploi. Se conserve 6 mois entre 2° et 8°C, 6 heures à température ambiante.</a:t>
            </a:r>
          </a:p>
          <a:p>
            <a:pPr algn="just">
              <a:spcBef>
                <a:spcPts val="600"/>
              </a:spcBef>
              <a:defRPr/>
            </a:pP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Covid-19 Janssen, de Johnson &amp; Johnson	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Vaccin à vecteur viral non réplicatif (adénovirus). 	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</a:t>
            </a: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 1 dose de 0,5mL IM </a:t>
            </a:r>
            <a:endParaRPr lang="fr-FR" sz="1000" dirty="0">
              <a:solidFill>
                <a:srgbClr val="44546A"/>
              </a:solidFill>
              <a:latin typeface="Bahnschrift Light SemiCondensed" panose="020B0502040204020203" pitchFamily="34" charset="0"/>
              <a:sym typeface="Wingdings 2" panose="05020102010507070707" pitchFamily="18" charset="2"/>
            </a:endParaRPr>
          </a:p>
          <a:p>
            <a:pPr algn="just"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Flacon de 5 doses prêtes à l’emploi. Se conserve 4 mois et demi entre 2° et 8°C, 12 heures à température ambiante.</a:t>
            </a:r>
          </a:p>
          <a:p>
            <a:pPr algn="just">
              <a:spcBef>
                <a:spcPts val="600"/>
              </a:spcBef>
              <a:defRPr/>
            </a:pP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Autres vaccins reconnus par l’OMS (</a:t>
            </a: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Sinovac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, </a:t>
            </a:r>
            <a:r>
              <a:rPr lang="fr-FR" sz="1000" b="1" dirty="0" err="1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Sinopharm</a:t>
            </a:r>
            <a:r>
              <a:rPr lang="fr-FR" sz="1000" b="1" dirty="0">
                <a:solidFill>
                  <a:srgbClr val="44546A"/>
                </a:solidFill>
                <a:latin typeface="Bahnschrift Light SemiCondensed" panose="020B0502040204020203" pitchFamily="34" charset="0"/>
                <a:sym typeface="Wingdings 2" panose="05020102010507070707" pitchFamily="18" charset="2"/>
              </a:rPr>
              <a:t>) 		</a:t>
            </a:r>
            <a:endParaRPr lang="fr-FR" sz="1000" dirty="0">
              <a:solidFill>
                <a:srgbClr val="44546A"/>
              </a:solidFill>
              <a:latin typeface="Bahnschrift Light SemiCondensed" panose="020B0502040204020203" pitchFamily="34" charset="0"/>
              <a:sym typeface="Wingdings 2" panose="05020102010507070707" pitchFamily="18" charset="2"/>
            </a:endParaRPr>
          </a:p>
          <a:p>
            <a:pPr lvl="0" algn="just">
              <a:defRPr/>
            </a:pPr>
            <a:r>
              <a:rPr lang="fr-FR" sz="100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Primovaccination reconnue 7 jours après un schéma vaccinal complet + dose complémentaire de vaccin à ARNm</a:t>
            </a:r>
            <a:endParaRPr lang="fr-FR" sz="1000" dirty="0">
              <a:solidFill>
                <a:prstClr val="black"/>
              </a:solidFill>
              <a:sym typeface="Wingdings 2" panose="05020102010507070707" pitchFamily="18" charset="2"/>
            </a:endParaRPr>
          </a:p>
          <a:p>
            <a:pPr lvl="0" algn="just">
              <a:spcBef>
                <a:spcPts val="600"/>
              </a:spcBef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&gt; </a:t>
            </a: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  <a:hlinkClick r:id="rId8"/>
              </a:rPr>
              <a:t>Ce site </a:t>
            </a: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permet de visualiser le  bénéfice/risque de chaque vaccin.        </a:t>
            </a:r>
            <a:r>
              <a:rPr lang="fr-FR" sz="1000" dirty="0">
                <a:solidFill>
                  <a:prstClr val="black"/>
                </a:solidFill>
              </a:rPr>
              <a:t>&gt; L’ANSM publie chaque semaine un rapport de pharmacovigilance sur </a:t>
            </a:r>
            <a:r>
              <a:rPr lang="fr-FR" sz="1000" dirty="0">
                <a:solidFill>
                  <a:prstClr val="black"/>
                </a:solidFill>
                <a:hlinkClick r:id="rId9"/>
              </a:rPr>
              <a:t>ce lien </a:t>
            </a:r>
            <a:endParaRPr lang="fr-FR" sz="1000" dirty="0">
              <a:solidFill>
                <a:prstClr val="black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64"/>
          <a:stretch/>
        </p:blipFill>
        <p:spPr>
          <a:xfrm>
            <a:off x="8560858" y="1497795"/>
            <a:ext cx="647426" cy="5498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277"/>
          <a:stretch/>
        </p:blipFill>
        <p:spPr>
          <a:xfrm>
            <a:off x="8474197" y="4563553"/>
            <a:ext cx="648000" cy="49068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35"/>
          <a:stretch/>
        </p:blipFill>
        <p:spPr>
          <a:xfrm>
            <a:off x="8516781" y="6773877"/>
            <a:ext cx="576000" cy="50264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00"/>
          <a:stretch/>
        </p:blipFill>
        <p:spPr>
          <a:xfrm>
            <a:off x="8584667" y="11506474"/>
            <a:ext cx="504000" cy="431932"/>
          </a:xfrm>
          <a:prstGeom prst="rect">
            <a:avLst/>
          </a:prstGeom>
        </p:spPr>
      </p:pic>
      <p:sp>
        <p:nvSpPr>
          <p:cNvPr id="106" name="ZoneTexte 105"/>
          <p:cNvSpPr txBox="1"/>
          <p:nvPr/>
        </p:nvSpPr>
        <p:spPr>
          <a:xfrm>
            <a:off x="566751" y="4441270"/>
            <a:ext cx="875333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44546A"/>
                </a:solidFill>
                <a:latin typeface="Bahnschrift Light SemiCondensed" panose="020B0502040204020203" pitchFamily="34" charset="0"/>
              </a:rPr>
              <a:t>I</a:t>
            </a:r>
            <a:r>
              <a:rPr kumimoji="0" lang="fr-FR" sz="120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ahnschrift Light SemiCondensed" panose="020B0502040204020203" pitchFamily="34" charset="0"/>
              </a:rPr>
              <a:t>ndications</a:t>
            </a: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ahnschrift Light SemiCondensed" panose="020B0502040204020203" pitchFamily="34" charset="0"/>
              </a:rPr>
              <a:t>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ahnschrift Light SemiCondensed" panose="020B0502040204020203" pitchFamily="34" charset="0"/>
              <a:ea typeface="+mn-ea"/>
              <a:cs typeface="+mn-cs"/>
            </a:endParaRPr>
          </a:p>
          <a:p>
            <a:pPr defTabSz="844550">
              <a:defRPr/>
            </a:pPr>
            <a:r>
              <a:rPr lang="fr-FR" sz="1000" dirty="0">
                <a:solidFill>
                  <a:prstClr val="black"/>
                </a:solidFill>
              </a:rPr>
              <a:t>   </a:t>
            </a:r>
          </a:p>
          <a:p>
            <a:pPr defTabSz="844550">
              <a:defRPr/>
            </a:pPr>
            <a:endParaRPr lang="fr-FR" sz="1000" dirty="0">
              <a:solidFill>
                <a:prstClr val="black"/>
              </a:solidFill>
            </a:endParaRPr>
          </a:p>
          <a:p>
            <a:pPr defTabSz="844550">
              <a:spcAft>
                <a:spcPts val="300"/>
              </a:spcAft>
              <a:defRPr/>
            </a:pPr>
            <a:r>
              <a:rPr lang="fr-FR" sz="1400" dirty="0">
                <a:solidFill>
                  <a:prstClr val="black"/>
                </a:solidFill>
              </a:rPr>
              <a:t> </a:t>
            </a:r>
          </a:p>
          <a:p>
            <a:pPr defTabSz="844550">
              <a:spcAft>
                <a:spcPts val="300"/>
              </a:spcAft>
              <a:defRPr/>
            </a:pPr>
            <a:endParaRPr lang="fr-FR" sz="1000" dirty="0">
              <a:solidFill>
                <a:prstClr val="black"/>
              </a:solidFill>
            </a:endParaRPr>
          </a:p>
          <a:p>
            <a:pPr>
              <a:defRPr/>
            </a:pPr>
            <a:endParaRPr lang="fr-FR" sz="700" i="1" u="sng" dirty="0">
              <a:solidFill>
                <a:prstClr val="black"/>
              </a:solidFill>
              <a:sym typeface="Wingdings 3" panose="05040102010807070707" pitchFamily="18" charset="2"/>
            </a:endParaRPr>
          </a:p>
          <a:p>
            <a:pPr>
              <a:defRPr/>
            </a:pPr>
            <a:endParaRPr lang="fr-FR" sz="700" i="1" u="sng" dirty="0">
              <a:solidFill>
                <a:prstClr val="black"/>
              </a:solidFill>
              <a:sym typeface="Wingdings 3" panose="05040102010807070707" pitchFamily="18" charset="2"/>
            </a:endParaRPr>
          </a:p>
          <a:p>
            <a:pPr>
              <a:defRPr/>
            </a:pPr>
            <a:r>
              <a:rPr lang="fr-FR" sz="900" i="1" u="sng" dirty="0">
                <a:solidFill>
                  <a:prstClr val="black"/>
                </a:solidFill>
                <a:sym typeface="Wingdings 3" panose="05040102010807070707" pitchFamily="18" charset="2"/>
              </a:rPr>
              <a:t>Haut risque =</a:t>
            </a:r>
            <a:r>
              <a:rPr lang="fr-FR" sz="900" i="1" dirty="0">
                <a:solidFill>
                  <a:prstClr val="black"/>
                </a:solidFill>
                <a:sym typeface="Wingdings 3" panose="05040102010807070707" pitchFamily="18" charset="2"/>
              </a:rPr>
              <a:t> </a:t>
            </a:r>
            <a:r>
              <a:rPr lang="fr-FR" sz="900" i="1" dirty="0">
                <a:solidFill>
                  <a:prstClr val="black"/>
                </a:solidFill>
              </a:rPr>
              <a:t>cancer en cours de chimiothérapie, insuffisance rénale chronique, greffés ou au moins 2 insuffisances d’organes, </a:t>
            </a:r>
            <a:r>
              <a:rPr lang="fr-FR" sz="900" i="1" dirty="0">
                <a:solidFill>
                  <a:prstClr val="black"/>
                </a:solidFill>
                <a:hlinkClick r:id="rId14"/>
              </a:rPr>
              <a:t>maladie rare</a:t>
            </a:r>
            <a:r>
              <a:rPr lang="fr-FR" sz="900" i="1" dirty="0">
                <a:solidFill>
                  <a:prstClr val="black"/>
                </a:solidFill>
              </a:rPr>
              <a:t>, trisomie 21.</a:t>
            </a:r>
            <a:endParaRPr lang="fr-FR" sz="900" i="1" dirty="0">
              <a:solidFill>
                <a:prstClr val="black"/>
              </a:solidFill>
              <a:sym typeface="Wingdings 3" panose="05040102010807070707" pitchFamily="18" charset="2"/>
            </a:endParaRPr>
          </a:p>
          <a:p>
            <a:pPr>
              <a:defRPr/>
            </a:pPr>
            <a:r>
              <a:rPr lang="fr-FR" sz="900" i="1" u="sng" dirty="0">
                <a:solidFill>
                  <a:prstClr val="black"/>
                </a:solidFill>
                <a:sym typeface="Wingdings 3" panose="05040102010807070707" pitchFamily="18" charset="2"/>
              </a:rPr>
              <a:t>Comorbidités =</a:t>
            </a:r>
            <a:r>
              <a:rPr lang="fr-FR" sz="900" i="1" dirty="0">
                <a:solidFill>
                  <a:prstClr val="black"/>
                </a:solidFill>
                <a:sym typeface="Wingdings 3" panose="05040102010807070707" pitchFamily="18" charset="2"/>
              </a:rPr>
              <a:t> pathologie cardiovasculaire (HTA compliquée, insuffisance cardiaque, coronaropathie, antécédents d’AVC ou chirurgie cardiaque), pathologie respiratoire (BPCO, insuffisance respiratoire, asthme sévère, fibrose pulmonaire, syndrome d’apnées du sommeil, mucoviscidose), </a:t>
            </a:r>
            <a:r>
              <a:rPr lang="fr-FR" sz="900" i="1" dirty="0">
                <a:solidFill>
                  <a:prstClr val="black"/>
                </a:solidFill>
              </a:rPr>
              <a:t>pathologie neurologique (maladie du motoneurone, myasthénie grave, SEP, Parkinson, paralysie cérébrale, quadriplégie ou hémiplégie, tumeur maligne primitive cérébrale, maladie cérébelleuse), </a:t>
            </a:r>
            <a:r>
              <a:rPr lang="fr-FR" sz="900" i="1" dirty="0">
                <a:solidFill>
                  <a:prstClr val="black"/>
                </a:solidFill>
                <a:sym typeface="Wingdings 3" panose="05040102010807070707" pitchFamily="18" charset="2"/>
              </a:rPr>
              <a:t>diabète, insuffisance rénale chronique, </a:t>
            </a:r>
            <a:r>
              <a:rPr lang="fr-FR" sz="900" i="1" dirty="0">
                <a:solidFill>
                  <a:prstClr val="black"/>
                </a:solidFill>
              </a:rPr>
              <a:t>IMC&gt;30, cancer, cirrhose et maladie hépatique chronique, </a:t>
            </a:r>
            <a:r>
              <a:rPr lang="fr-FR" sz="900" i="1" dirty="0" err="1">
                <a:solidFill>
                  <a:prstClr val="black"/>
                </a:solidFill>
              </a:rPr>
              <a:t>immmunodépression</a:t>
            </a:r>
            <a:r>
              <a:rPr lang="fr-FR" sz="900" i="1" dirty="0">
                <a:solidFill>
                  <a:prstClr val="black"/>
                </a:solidFill>
              </a:rPr>
              <a:t>, drépanocytose majeure ou splénectomie, troubles psychiatriques, démence.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5DF6A991-D936-47CA-BC0E-1D36CAA3FC10}"/>
              </a:ext>
            </a:extLst>
          </p:cNvPr>
          <p:cNvSpPr txBox="1"/>
          <p:nvPr/>
        </p:nvSpPr>
        <p:spPr>
          <a:xfrm>
            <a:off x="593848" y="4725469"/>
            <a:ext cx="46921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550">
              <a:defRPr/>
            </a:pPr>
            <a:r>
              <a:rPr lang="fr-FR" sz="1000" b="1" dirty="0">
                <a:solidFill>
                  <a:prstClr val="black"/>
                </a:solidFill>
                <a:sym typeface="Wingdings" panose="05000000000000000000" pitchFamily="2" charset="2"/>
              </a:rPr>
              <a:t>Primovaccination </a:t>
            </a:r>
          </a:p>
          <a:p>
            <a:pPr defTabSz="844550"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</a:t>
            </a:r>
            <a:r>
              <a:rPr lang="fr-FR" sz="1000" dirty="0">
                <a:solidFill>
                  <a:prstClr val="black"/>
                </a:solidFill>
              </a:rPr>
              <a:t> 5-11 ans : Pfizer pédiatrique (par médecins, PMI, ou sur prescription, par IDE)</a:t>
            </a:r>
          </a:p>
          <a:p>
            <a:pPr defTabSz="844550"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</a:t>
            </a:r>
            <a:r>
              <a:rPr lang="fr-FR" sz="1000" dirty="0">
                <a:solidFill>
                  <a:prstClr val="black"/>
                </a:solidFill>
              </a:rPr>
              <a:t> 12-29 ans : Pfizer</a:t>
            </a:r>
            <a:br>
              <a:rPr lang="fr-FR" sz="1000" dirty="0">
                <a:solidFill>
                  <a:prstClr val="black"/>
                </a:solidFill>
              </a:rPr>
            </a:b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</a:t>
            </a:r>
            <a:r>
              <a:rPr lang="fr-FR" sz="1000" dirty="0">
                <a:solidFill>
                  <a:prstClr val="black"/>
                </a:solidFill>
              </a:rPr>
              <a:t> 30-54 ans :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 </a:t>
            </a:r>
            <a:r>
              <a:rPr lang="fr-FR" sz="1000" dirty="0">
                <a:solidFill>
                  <a:prstClr val="black"/>
                </a:solidFill>
              </a:rPr>
              <a:t>Pfizer ou Moderna</a:t>
            </a:r>
          </a:p>
          <a:p>
            <a:pPr defTabSz="844550"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</a:t>
            </a:r>
            <a:r>
              <a:rPr lang="fr-FR" sz="1000" dirty="0">
                <a:solidFill>
                  <a:prstClr val="black"/>
                </a:solidFill>
              </a:rPr>
              <a:t> 55 ans et plus :</a:t>
            </a:r>
            <a:r>
              <a:rPr lang="fr-FR" sz="1000" dirty="0">
                <a:solidFill>
                  <a:prstClr val="black"/>
                </a:solidFill>
                <a:sym typeface="Wingdings 3" panose="05040102010807070707" pitchFamily="18" charset="2"/>
              </a:rPr>
              <a:t> </a:t>
            </a:r>
            <a:r>
              <a:rPr lang="fr-FR" sz="1000" dirty="0">
                <a:solidFill>
                  <a:prstClr val="black"/>
                </a:solidFill>
              </a:rPr>
              <a:t>Astra Zeneca ou Janssen ou Pfizer ou Moderna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721BB58-6370-4FA9-8C01-D6D0DC0A8759}"/>
              </a:ext>
            </a:extLst>
          </p:cNvPr>
          <p:cNvSpPr txBox="1"/>
          <p:nvPr/>
        </p:nvSpPr>
        <p:spPr>
          <a:xfrm>
            <a:off x="4868482" y="9886258"/>
            <a:ext cx="443021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fr-FR" sz="1000" b="1" dirty="0">
                <a:solidFill>
                  <a:prstClr val="black"/>
                </a:solidFill>
                <a:latin typeface="Calibri" panose="020F0502020204030204"/>
              </a:rPr>
              <a:t>Rappel vaccinal</a:t>
            </a:r>
            <a:r>
              <a:rPr lang="fr-FR" sz="1000" b="1" noProof="0" dirty="0">
                <a:solidFill>
                  <a:prstClr val="black"/>
                </a:solidFill>
                <a:latin typeface="Calibri" panose="020F0502020204030204"/>
              </a:rPr>
              <a:t>     	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Tracé sur 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  <a:hlinkClick r:id="rId5"/>
              </a:rPr>
              <a:t>https://vaccination-covid.ameli.fr/</a:t>
            </a:r>
            <a:r>
              <a:rPr lang="fr-FR" sz="1000" dirty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endParaRPr lang="fr-FR" sz="1000" b="1" noProof="0" dirty="0">
              <a:solidFill>
                <a:prstClr val="black"/>
              </a:solidFill>
              <a:latin typeface="Calibri" panose="020F0502020204030204"/>
            </a:endParaRPr>
          </a:p>
          <a:p>
            <a:pPr lvl="0">
              <a:defRPr/>
            </a:pPr>
            <a:r>
              <a:rPr lang="fr-FR" sz="1000" i="1" dirty="0">
                <a:solidFill>
                  <a:prstClr val="black"/>
                </a:solidFill>
                <a:latin typeface="Calibri" panose="020F0502020204030204"/>
              </a:rPr>
              <a:t>&gt; </a:t>
            </a:r>
            <a:r>
              <a:rPr lang="fr-FR" sz="1000" u="sng" dirty="0">
                <a:solidFill>
                  <a:prstClr val="black"/>
                </a:solidFill>
                <a:latin typeface="Calibri" panose="020F0502020204030204"/>
              </a:rPr>
              <a:t>3 mois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après la 2</a:t>
            </a:r>
            <a:r>
              <a:rPr lang="fr-FR" sz="1000" baseline="30000" dirty="0">
                <a:solidFill>
                  <a:prstClr val="black"/>
                </a:solidFill>
                <a:latin typeface="Calibri" panose="020F0502020204030204"/>
              </a:rPr>
              <a:t>e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dose, avec</a:t>
            </a:r>
            <a:r>
              <a:rPr lang="fr-FR" sz="1000" i="1" dirty="0">
                <a:solidFill>
                  <a:prstClr val="black"/>
                </a:solidFill>
                <a:latin typeface="Calibri" panose="020F0502020204030204"/>
              </a:rPr>
              <a:t> une dose de Pfizer </a:t>
            </a:r>
            <a:br>
              <a:rPr lang="fr-FR" sz="1000" i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fr-FR" sz="1000" i="1" dirty="0">
                <a:solidFill>
                  <a:prstClr val="black"/>
                </a:solidFill>
                <a:latin typeface="Calibri" panose="020F0502020204030204"/>
              </a:rPr>
              <a:t>                                             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ou </a:t>
            </a:r>
            <a:r>
              <a:rPr lang="fr-FR" sz="1000" i="1" dirty="0">
                <a:solidFill>
                  <a:prstClr val="black"/>
                </a:solidFill>
                <a:latin typeface="Calibri" panose="020F0502020204030204"/>
              </a:rPr>
              <a:t>demi-dose (0,25mL) Moderna chez les 30 ans et plus</a:t>
            </a:r>
          </a:p>
          <a:p>
            <a:pPr defTabSz="182563">
              <a:defRPr/>
            </a:pP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Si première dose avec Janssen: rappel 4 semaines après la vaccination</a:t>
            </a:r>
          </a:p>
          <a:p>
            <a:pPr defTabSz="182563">
              <a:defRPr/>
            </a:pP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Si infection Covid après le vaccin: rappel 3 mois après l’infection</a:t>
            </a:r>
          </a:p>
          <a:p>
            <a:pPr lvl="0">
              <a:defRPr/>
            </a:pPr>
            <a:endParaRPr lang="fr-FR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D2A7D87-6F7E-4A63-B58C-AC73E2AC400B}"/>
              </a:ext>
            </a:extLst>
          </p:cNvPr>
          <p:cNvSpPr txBox="1"/>
          <p:nvPr/>
        </p:nvSpPr>
        <p:spPr>
          <a:xfrm>
            <a:off x="4869842" y="4727787"/>
            <a:ext cx="3972899" cy="884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000" b="1" dirty="0">
                <a:solidFill>
                  <a:prstClr val="black"/>
                </a:solidFill>
                <a:latin typeface="Calibri" panose="020F0502020204030204"/>
              </a:rPr>
              <a:t>Rappel vaccinal</a:t>
            </a:r>
            <a:endParaRPr lang="fr-FR" sz="10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</a:t>
            </a:r>
            <a:r>
              <a:rPr lang="fr-FR" sz="1000" dirty="0">
                <a:solidFill>
                  <a:prstClr val="black"/>
                </a:solidFill>
              </a:rPr>
              <a:t>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12-17 ans à haut risque ou comorbidité: </a:t>
            </a:r>
            <a:r>
              <a:rPr lang="fr-FR" sz="1000" noProof="0" dirty="0">
                <a:solidFill>
                  <a:prstClr val="black"/>
                </a:solidFill>
                <a:latin typeface="Calibri" panose="020F0502020204030204"/>
              </a:rPr>
              <a:t>Pfizer </a:t>
            </a:r>
            <a:endParaRPr lang="fr-FR" sz="1000" dirty="0">
              <a:solidFill>
                <a:prstClr val="black"/>
              </a:solidFill>
              <a:latin typeface="Calibri" panose="020F0502020204030204"/>
            </a:endParaRPr>
          </a:p>
          <a:p>
            <a:pPr lvl="0"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</a:t>
            </a:r>
            <a:r>
              <a:rPr lang="fr-FR" sz="1000" dirty="0">
                <a:solidFill>
                  <a:prstClr val="black"/>
                </a:solidFill>
              </a:rPr>
              <a:t> 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18-29 ans : </a:t>
            </a:r>
            <a:r>
              <a:rPr lang="fr-FR" sz="1000" noProof="0" dirty="0">
                <a:solidFill>
                  <a:prstClr val="black"/>
                </a:solidFill>
                <a:latin typeface="Calibri" panose="020F0502020204030204"/>
              </a:rPr>
              <a:t>Pfizer</a:t>
            </a:r>
            <a:endParaRPr lang="fr-FR" sz="10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spcAft>
                <a:spcPts val="300"/>
              </a:spcAft>
              <a:defRPr/>
            </a:pPr>
            <a:r>
              <a:rPr lang="fr-FR" sz="1000" dirty="0">
                <a:solidFill>
                  <a:prstClr val="black"/>
                </a:solidFill>
                <a:sym typeface="Wingdings" panose="05000000000000000000" pitchFamily="2" charset="2"/>
              </a:rPr>
              <a:t></a:t>
            </a:r>
            <a:r>
              <a:rPr lang="fr-FR" sz="1000" dirty="0">
                <a:solidFill>
                  <a:prstClr val="black"/>
                </a:solidFill>
              </a:rPr>
              <a:t> 30</a:t>
            </a:r>
            <a:r>
              <a:rPr lang="fr-FR" sz="1000" dirty="0">
                <a:solidFill>
                  <a:prstClr val="black"/>
                </a:solidFill>
                <a:latin typeface="Calibri" panose="020F0502020204030204"/>
              </a:rPr>
              <a:t> ans et plus : </a:t>
            </a:r>
            <a:r>
              <a:rPr lang="fr-FR" sz="1000" noProof="0" dirty="0">
                <a:solidFill>
                  <a:prstClr val="black"/>
                </a:solidFill>
                <a:latin typeface="Calibri" panose="020F0502020204030204"/>
              </a:rPr>
              <a:t>Pfizer ou demi-dose de Moderna</a:t>
            </a:r>
            <a:endParaRPr lang="fr-FR" sz="10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fr-FR" sz="9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312712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1207</Words>
  <Application>Microsoft Office PowerPoint</Application>
  <PresentationFormat>A3 (297 x 420 mm)</PresentationFormat>
  <Paragraphs>71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Bahnschrift Light SemiCondensed</vt:lpstr>
      <vt:lpstr>Calibri</vt:lpstr>
      <vt:lpstr>Calibri Light</vt:lpstr>
      <vt:lpstr>Wingdings 2</vt:lpstr>
      <vt:lpstr>Thème Office</vt:lpstr>
      <vt:lpstr>Covid-19 / Stratégie vaccinale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Covid-19: prise en charge en médecine générale en phase 3</dc:title>
  <dc:creator>Paul Frappé</dc:creator>
  <cp:lastModifiedBy>Paul Frappé</cp:lastModifiedBy>
  <cp:revision>386</cp:revision>
  <cp:lastPrinted>2020-10-28T11:09:41Z</cp:lastPrinted>
  <dcterms:created xsi:type="dcterms:W3CDTF">2020-03-12T13:39:09Z</dcterms:created>
  <dcterms:modified xsi:type="dcterms:W3CDTF">2022-01-12T09:15:42Z</dcterms:modified>
</cp:coreProperties>
</file>